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7"/>
  </p:notesMasterIdLst>
  <p:sldIdLst>
    <p:sldId id="256" r:id="rId2"/>
    <p:sldId id="257" r:id="rId3"/>
    <p:sldId id="258" r:id="rId4"/>
    <p:sldId id="259" r:id="rId5"/>
    <p:sldId id="261" r:id="rId6"/>
    <p:sldId id="264" r:id="rId7"/>
    <p:sldId id="299" r:id="rId8"/>
    <p:sldId id="265" r:id="rId9"/>
    <p:sldId id="266" r:id="rId10"/>
    <p:sldId id="267" r:id="rId11"/>
    <p:sldId id="268" r:id="rId12"/>
    <p:sldId id="269" r:id="rId13"/>
    <p:sldId id="270" r:id="rId14"/>
    <p:sldId id="300" r:id="rId15"/>
    <p:sldId id="272" r:id="rId16"/>
    <p:sldId id="271" r:id="rId17"/>
    <p:sldId id="274" r:id="rId18"/>
    <p:sldId id="302" r:id="rId19"/>
    <p:sldId id="276" r:id="rId20"/>
    <p:sldId id="277" r:id="rId21"/>
    <p:sldId id="278" r:id="rId22"/>
    <p:sldId id="280" r:id="rId23"/>
    <p:sldId id="281" r:id="rId24"/>
    <p:sldId id="285" r:id="rId25"/>
    <p:sldId id="282" r:id="rId26"/>
    <p:sldId id="283" r:id="rId27"/>
    <p:sldId id="284" r:id="rId28"/>
    <p:sldId id="286" r:id="rId29"/>
    <p:sldId id="288" r:id="rId30"/>
    <p:sldId id="295" r:id="rId31"/>
    <p:sldId id="327" r:id="rId32"/>
    <p:sldId id="304" r:id="rId33"/>
    <p:sldId id="305" r:id="rId34"/>
    <p:sldId id="306" r:id="rId35"/>
    <p:sldId id="307" r:id="rId36"/>
    <p:sldId id="328" r:id="rId37"/>
    <p:sldId id="329" r:id="rId38"/>
    <p:sldId id="332" r:id="rId39"/>
    <p:sldId id="333" r:id="rId40"/>
    <p:sldId id="334" r:id="rId41"/>
    <p:sldId id="319" r:id="rId42"/>
    <p:sldId id="335" r:id="rId43"/>
    <p:sldId id="336" r:id="rId44"/>
    <p:sldId id="338" r:id="rId45"/>
    <p:sldId id="337" r:id="rId46"/>
    <p:sldId id="339" r:id="rId47"/>
    <p:sldId id="340" r:id="rId48"/>
    <p:sldId id="341" r:id="rId49"/>
    <p:sldId id="342" r:id="rId50"/>
    <p:sldId id="308" r:id="rId51"/>
    <p:sldId id="309" r:id="rId52"/>
    <p:sldId id="310" r:id="rId53"/>
    <p:sldId id="311" r:id="rId54"/>
    <p:sldId id="312" r:id="rId55"/>
    <p:sldId id="297" r:id="rId56"/>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pitchFamily="-112" charset="0"/>
        <a:ea typeface="ＭＳ Ｐゴシック" pitchFamily="-112" charset="-128"/>
        <a:cs typeface="ＭＳ Ｐゴシック" pitchFamily="-112" charset="-128"/>
      </a:defRPr>
    </a:lvl1pPr>
    <a:lvl2pPr marL="457200" algn="ctr" rtl="0" fontAlgn="base">
      <a:spcBef>
        <a:spcPct val="0"/>
      </a:spcBef>
      <a:spcAft>
        <a:spcPct val="0"/>
      </a:spcAft>
      <a:defRPr kern="1200">
        <a:solidFill>
          <a:schemeClr val="tx1"/>
        </a:solidFill>
        <a:latin typeface="Arial" pitchFamily="-112" charset="0"/>
        <a:ea typeface="ＭＳ Ｐゴシック" pitchFamily="-112" charset="-128"/>
        <a:cs typeface="ＭＳ Ｐゴシック" pitchFamily="-112" charset="-128"/>
      </a:defRPr>
    </a:lvl2pPr>
    <a:lvl3pPr marL="914400" algn="ctr" rtl="0" fontAlgn="base">
      <a:spcBef>
        <a:spcPct val="0"/>
      </a:spcBef>
      <a:spcAft>
        <a:spcPct val="0"/>
      </a:spcAft>
      <a:defRPr kern="1200">
        <a:solidFill>
          <a:schemeClr val="tx1"/>
        </a:solidFill>
        <a:latin typeface="Arial" pitchFamily="-112" charset="0"/>
        <a:ea typeface="ＭＳ Ｐゴシック" pitchFamily="-112" charset="-128"/>
        <a:cs typeface="ＭＳ Ｐゴシック" pitchFamily="-112" charset="-128"/>
      </a:defRPr>
    </a:lvl3pPr>
    <a:lvl4pPr marL="1371600" algn="ctr" rtl="0" fontAlgn="base">
      <a:spcBef>
        <a:spcPct val="0"/>
      </a:spcBef>
      <a:spcAft>
        <a:spcPct val="0"/>
      </a:spcAft>
      <a:defRPr kern="1200">
        <a:solidFill>
          <a:schemeClr val="tx1"/>
        </a:solidFill>
        <a:latin typeface="Arial" pitchFamily="-112" charset="0"/>
        <a:ea typeface="ＭＳ Ｐゴシック" pitchFamily="-112" charset="-128"/>
        <a:cs typeface="ＭＳ Ｐゴシック" pitchFamily="-112" charset="-128"/>
      </a:defRPr>
    </a:lvl4pPr>
    <a:lvl5pPr marL="1828800" algn="ctr" rtl="0" fontAlgn="base">
      <a:spcBef>
        <a:spcPct val="0"/>
      </a:spcBef>
      <a:spcAft>
        <a:spcPct val="0"/>
      </a:spcAft>
      <a:defRPr kern="1200">
        <a:solidFill>
          <a:schemeClr val="tx1"/>
        </a:solidFill>
        <a:latin typeface="Arial" pitchFamily="-112" charset="0"/>
        <a:ea typeface="ＭＳ Ｐゴシック" pitchFamily="-112" charset="-128"/>
        <a:cs typeface="ＭＳ Ｐゴシック" pitchFamily="-112" charset="-128"/>
      </a:defRPr>
    </a:lvl5pPr>
    <a:lvl6pPr marL="2286000" algn="l" defTabSz="457200" rtl="0" eaLnBrk="1" latinLnBrk="0" hangingPunct="1">
      <a:defRPr kern="1200">
        <a:solidFill>
          <a:schemeClr val="tx1"/>
        </a:solidFill>
        <a:latin typeface="Arial" pitchFamily="-112" charset="0"/>
        <a:ea typeface="ＭＳ Ｐゴシック" pitchFamily="-112" charset="-128"/>
        <a:cs typeface="ＭＳ Ｐゴシック" pitchFamily="-112" charset="-128"/>
      </a:defRPr>
    </a:lvl6pPr>
    <a:lvl7pPr marL="2743200" algn="l" defTabSz="457200" rtl="0" eaLnBrk="1" latinLnBrk="0" hangingPunct="1">
      <a:defRPr kern="1200">
        <a:solidFill>
          <a:schemeClr val="tx1"/>
        </a:solidFill>
        <a:latin typeface="Arial" pitchFamily="-112" charset="0"/>
        <a:ea typeface="ＭＳ Ｐゴシック" pitchFamily="-112" charset="-128"/>
        <a:cs typeface="ＭＳ Ｐゴシック" pitchFamily="-112" charset="-128"/>
      </a:defRPr>
    </a:lvl7pPr>
    <a:lvl8pPr marL="3200400" algn="l" defTabSz="457200" rtl="0" eaLnBrk="1" latinLnBrk="0" hangingPunct="1">
      <a:defRPr kern="1200">
        <a:solidFill>
          <a:schemeClr val="tx1"/>
        </a:solidFill>
        <a:latin typeface="Arial" pitchFamily="-112" charset="0"/>
        <a:ea typeface="ＭＳ Ｐゴシック" pitchFamily="-112" charset="-128"/>
        <a:cs typeface="ＭＳ Ｐゴシック" pitchFamily="-112" charset="-128"/>
      </a:defRPr>
    </a:lvl8pPr>
    <a:lvl9pPr marL="3657600" algn="l" defTabSz="457200" rtl="0" eaLnBrk="1" latinLnBrk="0" hangingPunct="1">
      <a:defRPr kern="1200">
        <a:solidFill>
          <a:schemeClr val="tx1"/>
        </a:solidFill>
        <a:latin typeface="Arial" pitchFamily="-112" charset="0"/>
        <a:ea typeface="ＭＳ Ｐゴシック" pitchFamily="-112" charset="-128"/>
        <a:cs typeface="ＭＳ Ｐゴシック" pitchFamily="-112"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2478" y="-9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vl1pPr>
          </a:lstStyle>
          <a:p>
            <a:pPr>
              <a:defRPr/>
            </a:pPr>
            <a:fld id="{24B0D0E4-C843-6A4C-B40B-41BC708A87F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miter lim="800000"/>
            <a:headEnd/>
            <a:tailEnd/>
          </a:ln>
        </p:spPr>
        <p:txBody>
          <a:bodyPr/>
          <a:lstStyle/>
          <a:p>
            <a:fld id="{B7189CC1-F76D-5746-92E8-3D8C4440272D}"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79180D77-325D-8643-A8B3-84F87F403F9E}" type="slidenum">
              <a:rPr lang="en-US"/>
              <a:pPr/>
              <a:t>11</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F95A511D-EE28-0F4A-930A-22A74792DDCC}" type="slidenum">
              <a:rPr lang="en-US"/>
              <a:pPr/>
              <a:t>12</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BE592C22-2E6C-2A48-AD2A-2D608BF6FB3D}" type="slidenum">
              <a:rPr lang="en-US"/>
              <a:pPr/>
              <a:t>13</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EA63DBA7-309E-D14D-A2C2-564836DCDDD6}" type="slidenum">
              <a:rPr lang="en-US"/>
              <a:pPr/>
              <a:t>15</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75D13826-333F-024F-8DEB-924BC5AB0704}" type="slidenum">
              <a:rPr lang="en-US"/>
              <a:pPr/>
              <a:t>16</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954CFDAA-DDC0-0D46-BB2C-4D23D7CE9764}" type="slidenum">
              <a:rPr lang="en-US"/>
              <a:pPr/>
              <a:t>17</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fld id="{D68DF4B2-12A1-1D4F-8C12-2307292ACE46}" type="slidenum">
              <a:rPr lang="en-US"/>
              <a:pPr/>
              <a:t>19</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B749BB24-628F-7847-B8FB-A46833B6869B}" type="slidenum">
              <a:rPr lang="en-US"/>
              <a:pPr/>
              <a:t>20</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fld id="{924CF90F-241D-7241-B3BD-FA33DEABCC1E}" type="slidenum">
              <a:rPr lang="en-US"/>
              <a:pPr/>
              <a:t>21</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BAA723F6-5C63-614E-B0F2-EA12431F3950}" type="slidenum">
              <a:rPr lang="en-US"/>
              <a:pPr/>
              <a:t>22</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miter lim="800000"/>
            <a:headEnd/>
            <a:tailEnd/>
          </a:ln>
        </p:spPr>
        <p:txBody>
          <a:bodyPr/>
          <a:lstStyle/>
          <a:p>
            <a:fld id="{1FB97C32-3261-7C4C-B32A-4C7625580F55}" type="slidenum">
              <a:rPr lang="en-US"/>
              <a:pPr/>
              <a:t>2</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9AE85D28-C4A4-974B-9C27-74162EE83BAC}" type="slidenum">
              <a:rPr lang="en-US"/>
              <a:pPr/>
              <a:t>23</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B0006481-A46A-AA46-9A33-C38203016BC7}" type="slidenum">
              <a:rPr lang="en-US"/>
              <a:pPr/>
              <a:t>24</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miter lim="800000"/>
            <a:headEnd/>
            <a:tailEnd/>
          </a:ln>
        </p:spPr>
        <p:txBody>
          <a:bodyPr/>
          <a:lstStyle/>
          <a:p>
            <a:fld id="{6D5074A3-62CB-AB4B-BDFB-FD600EF10671}" type="slidenum">
              <a:rPr lang="en-US"/>
              <a:pPr/>
              <a:t>25</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miter lim="800000"/>
            <a:headEnd/>
            <a:tailEnd/>
          </a:ln>
        </p:spPr>
        <p:txBody>
          <a:bodyPr/>
          <a:lstStyle/>
          <a:p>
            <a:fld id="{AE80F15F-ECEC-094A-B009-905390042186}" type="slidenum">
              <a:rPr lang="en-US"/>
              <a:pPr/>
              <a:t>26</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miter lim="800000"/>
            <a:headEnd/>
            <a:tailEnd/>
          </a:ln>
        </p:spPr>
        <p:txBody>
          <a:bodyPr/>
          <a:lstStyle/>
          <a:p>
            <a:fld id="{C39CEE3D-026D-3040-8CC5-968B4C5B63AC}" type="slidenum">
              <a:rPr lang="en-US"/>
              <a:pPr/>
              <a:t>27</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miter lim="800000"/>
            <a:headEnd/>
            <a:tailEnd/>
          </a:ln>
        </p:spPr>
        <p:txBody>
          <a:bodyPr/>
          <a:lstStyle/>
          <a:p>
            <a:fld id="{1CF7BF64-D0B9-B44E-BC4A-D24798EA5B08}" type="slidenum">
              <a:rPr lang="en-US"/>
              <a:pPr/>
              <a:t>28</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miter lim="800000"/>
            <a:headEnd/>
            <a:tailEnd/>
          </a:ln>
        </p:spPr>
        <p:txBody>
          <a:bodyPr/>
          <a:lstStyle/>
          <a:p>
            <a:fld id="{E867988D-31D3-204D-9210-6C1F694C0FB5}" type="slidenum">
              <a:rPr lang="en-US"/>
              <a:pPr/>
              <a:t>29</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miter lim="800000"/>
            <a:headEnd/>
            <a:tailEnd/>
          </a:ln>
        </p:spPr>
        <p:txBody>
          <a:bodyPr/>
          <a:lstStyle/>
          <a:p>
            <a:fld id="{32CA9225-8D8C-7C46-9F62-FD6EF6931BE0}" type="slidenum">
              <a:rPr lang="en-US"/>
              <a:pPr/>
              <a:t>3</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7914ED1E-CB5D-BE4A-A3CE-4F2FB39A89C0}" type="slidenum">
              <a:rPr lang="en-US"/>
              <a:pPr/>
              <a:t>4</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0345DFD3-76DF-E14C-9EDC-692CFDA55577}" type="slidenum">
              <a:rPr lang="en-US"/>
              <a:pPr/>
              <a:t>5</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miter lim="800000"/>
            <a:headEnd/>
            <a:tailEnd/>
          </a:ln>
        </p:spPr>
        <p:txBody>
          <a:bodyPr/>
          <a:lstStyle/>
          <a:p>
            <a:fld id="{AE2BE699-4216-0F41-966A-277F8A471BE4}" type="slidenum">
              <a:rPr lang="en-US"/>
              <a:pPr/>
              <a:t>6</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miter lim="800000"/>
            <a:headEnd/>
            <a:tailEnd/>
          </a:ln>
        </p:spPr>
        <p:txBody>
          <a:bodyPr/>
          <a:lstStyle/>
          <a:p>
            <a:fld id="{234DA172-E031-DD4A-B524-5FF6210ABD9C}" type="slidenum">
              <a:rPr lang="en-US"/>
              <a:pPr/>
              <a:t>8</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miter lim="800000"/>
            <a:headEnd/>
            <a:tailEnd/>
          </a:ln>
        </p:spPr>
        <p:txBody>
          <a:bodyPr/>
          <a:lstStyle/>
          <a:p>
            <a:fld id="{7C31B558-60C5-2A4E-AD77-F363EF54F40E}" type="slidenum">
              <a:rPr lang="en-US"/>
              <a:pPr/>
              <a:t>9</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3EEDCFAB-45EC-4547-B90E-EFFE03DCA8F5}" type="slidenum">
              <a:rPr lang="en-US"/>
              <a:pPr/>
              <a:t>10</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atin typeface="Arial" pitchFamily="-112" charset="0"/>
              <a:ea typeface="ＭＳ Ｐゴシック" pitchFamily="-11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a:defRPr/>
            </a:pPr>
            <a:endParaRPr lang="en-US"/>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lstStyle>
          <a:p>
            <a:r>
              <a:rPr lang="en-GB"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GB"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lstStyle>
          <a:p>
            <a:pPr>
              <a:defRPr/>
            </a:pPr>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lstStyle>
          <a:p>
            <a:pPr>
              <a:defRPr/>
            </a:pPr>
            <a:fld id="{EE0929CD-0C8F-EF45-A91B-8EEEEF5D59EE}" type="slidenum">
              <a:rPr/>
              <a:pPr>
                <a:defRPr/>
              </a:pPr>
              <a:t>‹#›</a:t>
            </a:fld>
            <a:endParaRP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28A30100-3854-EF46-B8B6-981E42BFEF8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lstStyle>
          <a:p>
            <a:pPr>
              <a:defRPr/>
            </a:pPr>
            <a:fld id="{561FC8F8-017F-F442-81F7-E799651F6A7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27F3649D-0E18-B644-AEBA-E2FFF70974D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lstStyle>
          <a:p>
            <a:r>
              <a:rPr lang="en-GB"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GB"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lstStyle>
          <a:p>
            <a:pPr>
              <a:defRPr/>
            </a:pPr>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lstStyle>
          <a:p>
            <a:pPr>
              <a:defRPr/>
            </a:pPr>
            <a:fld id="{1CD24763-8E97-C347-AD3F-90A78A42138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BFBE042D-3423-A844-9B3B-7608FFDB111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GB"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GB"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235A30BA-02C3-AE49-9DB4-DB426DF0A9F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GB"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929B8A98-DE5E-324A-BE32-4DDFCC5DCA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5CC739DD-8357-BF40-96ED-0B702BA3E0B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lstStyle>
          <a:p>
            <a:r>
              <a:rPr lang="en-GB"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a:r>
              <a:rPr lang="en-GB"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9C7104F5-272F-2E44-9F00-E971695ADBE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lang="en-GB"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lvl="0"/>
            <a:r>
              <a:rPr lang="en-GB"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lstStyle>
          <a:p>
            <a:pPr lvl="0"/>
            <a:r>
              <a:rPr lang="en-GB"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500803FE-9A92-554F-BBA9-CF7F0202EFA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n-GB"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defRPr>
            </a:lvl1pPr>
          </a:lstStyle>
          <a:p>
            <a:pPr>
              <a:defRPr/>
            </a:pPr>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defRPr>
            </a:lvl1pPr>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a:solidFill>
                  <a:schemeClr val="tx2"/>
                </a:solidFill>
              </a:defRPr>
            </a:lvl1pPr>
          </a:lstStyle>
          <a:p>
            <a:pPr>
              <a:defRPr/>
            </a:pPr>
            <a:fld id="{CF3459C4-1E33-5248-A51F-4DE71185A28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3800" b="1">
          <a:solidFill>
            <a:schemeClr val="tx1"/>
          </a:solidFill>
          <a:latin typeface="Trebuchet MS" pitchFamily="-112" charset="0"/>
          <a:ea typeface="ＭＳ Ｐゴシック" pitchFamily="-112" charset="-128"/>
          <a:cs typeface="ＭＳ Ｐゴシック" pitchFamily="-112" charset="-128"/>
        </a:defRPr>
      </a:lvl2pPr>
      <a:lvl3pPr algn="l" rtl="0" eaLnBrk="0" fontAlgn="base" hangingPunct="0">
        <a:spcBef>
          <a:spcPct val="0"/>
        </a:spcBef>
        <a:spcAft>
          <a:spcPct val="0"/>
        </a:spcAft>
        <a:defRPr sz="3800" b="1">
          <a:solidFill>
            <a:schemeClr val="tx1"/>
          </a:solidFill>
          <a:latin typeface="Trebuchet MS" pitchFamily="-112" charset="0"/>
          <a:ea typeface="ＭＳ Ｐゴシック" pitchFamily="-112" charset="-128"/>
          <a:cs typeface="ＭＳ Ｐゴシック" pitchFamily="-112" charset="-128"/>
        </a:defRPr>
      </a:lvl3pPr>
      <a:lvl4pPr algn="l" rtl="0" eaLnBrk="0" fontAlgn="base" hangingPunct="0">
        <a:spcBef>
          <a:spcPct val="0"/>
        </a:spcBef>
        <a:spcAft>
          <a:spcPct val="0"/>
        </a:spcAft>
        <a:defRPr sz="3800" b="1">
          <a:solidFill>
            <a:schemeClr val="tx1"/>
          </a:solidFill>
          <a:latin typeface="Trebuchet MS" pitchFamily="-112" charset="0"/>
          <a:ea typeface="ＭＳ Ｐゴシック" pitchFamily="-112" charset="-128"/>
          <a:cs typeface="ＭＳ Ｐゴシック" pitchFamily="-112" charset="-128"/>
        </a:defRPr>
      </a:lvl4pPr>
      <a:lvl5pPr algn="l" rtl="0" eaLnBrk="0" fontAlgn="base" hangingPunct="0">
        <a:spcBef>
          <a:spcPct val="0"/>
        </a:spcBef>
        <a:spcAft>
          <a:spcPct val="0"/>
        </a:spcAft>
        <a:defRPr sz="3800" b="1">
          <a:solidFill>
            <a:schemeClr val="tx1"/>
          </a:solidFill>
          <a:latin typeface="Trebuchet MS" pitchFamily="-112" charset="0"/>
          <a:ea typeface="ＭＳ Ｐゴシック" pitchFamily="-112" charset="-128"/>
          <a:cs typeface="ＭＳ Ｐゴシック" pitchFamily="-112" charset="-128"/>
        </a:defRPr>
      </a:lvl5pPr>
      <a:lvl6pPr marL="457200" algn="l" rtl="0" fontAlgn="base">
        <a:spcBef>
          <a:spcPct val="0"/>
        </a:spcBef>
        <a:spcAft>
          <a:spcPct val="0"/>
        </a:spcAft>
        <a:defRPr sz="3800" b="1">
          <a:solidFill>
            <a:schemeClr val="tx1"/>
          </a:solidFill>
          <a:latin typeface="Trebuchet MS" pitchFamily="-112" charset="0"/>
          <a:ea typeface="ＭＳ Ｐゴシック" pitchFamily="-112" charset="-128"/>
          <a:cs typeface="ＭＳ Ｐゴシック" pitchFamily="-112" charset="-128"/>
        </a:defRPr>
      </a:lvl6pPr>
      <a:lvl7pPr marL="914400" algn="l" rtl="0" fontAlgn="base">
        <a:spcBef>
          <a:spcPct val="0"/>
        </a:spcBef>
        <a:spcAft>
          <a:spcPct val="0"/>
        </a:spcAft>
        <a:defRPr sz="3800" b="1">
          <a:solidFill>
            <a:schemeClr val="tx1"/>
          </a:solidFill>
          <a:latin typeface="Trebuchet MS" pitchFamily="-112" charset="0"/>
          <a:ea typeface="ＭＳ Ｐゴシック" pitchFamily="-112" charset="-128"/>
          <a:cs typeface="ＭＳ Ｐゴシック" pitchFamily="-112" charset="-128"/>
        </a:defRPr>
      </a:lvl7pPr>
      <a:lvl8pPr marL="1371600" algn="l" rtl="0" fontAlgn="base">
        <a:spcBef>
          <a:spcPct val="0"/>
        </a:spcBef>
        <a:spcAft>
          <a:spcPct val="0"/>
        </a:spcAft>
        <a:defRPr sz="3800" b="1">
          <a:solidFill>
            <a:schemeClr val="tx1"/>
          </a:solidFill>
          <a:latin typeface="Trebuchet MS" pitchFamily="-112" charset="0"/>
          <a:ea typeface="ＭＳ Ｐゴシック" pitchFamily="-112" charset="-128"/>
          <a:cs typeface="ＭＳ Ｐゴシック" pitchFamily="-112" charset="-128"/>
        </a:defRPr>
      </a:lvl8pPr>
      <a:lvl9pPr marL="1828800" algn="l" rtl="0" fontAlgn="base">
        <a:spcBef>
          <a:spcPct val="0"/>
        </a:spcBef>
        <a:spcAft>
          <a:spcPct val="0"/>
        </a:spcAft>
        <a:defRPr sz="3800" b="1">
          <a:solidFill>
            <a:schemeClr val="tx1"/>
          </a:solidFill>
          <a:latin typeface="Trebuchet MS" pitchFamily="-112" charset="0"/>
          <a:ea typeface="ＭＳ Ｐゴシック" pitchFamily="-112" charset="-128"/>
          <a:cs typeface="ＭＳ Ｐゴシック" pitchFamily="-112" charset="-128"/>
        </a:defRPr>
      </a:lvl9pPr>
    </p:titleStyle>
    <p:bodyStyle>
      <a:lvl1pPr marL="273050" indent="-273050" algn="l" rtl="0" eaLnBrk="0" fontAlgn="base" hangingPunct="0">
        <a:spcBef>
          <a:spcPts val="600"/>
        </a:spcBef>
        <a:spcAft>
          <a:spcPct val="0"/>
        </a:spcAft>
        <a:buClr>
          <a:schemeClr val="tx2"/>
        </a:buClr>
        <a:buSzPct val="73000"/>
        <a:buFont typeface="Wingdings 2" pitchFamily="-112" charset="2"/>
        <a:buChar char=""/>
        <a:defRPr sz="2600" kern="1200">
          <a:solidFill>
            <a:schemeClr val="tx1"/>
          </a:solidFill>
          <a:latin typeface="+mn-lt"/>
          <a:ea typeface="ＭＳ Ｐゴシック" pitchFamily="-112" charset="-128"/>
          <a:cs typeface="ＭＳ Ｐゴシック" pitchFamily="-112" charset="-128"/>
        </a:defRPr>
      </a:lvl1pPr>
      <a:lvl2pPr marL="520700" indent="-228600" algn="l" rtl="0" eaLnBrk="0" fontAlgn="base" hangingPunct="0">
        <a:spcBef>
          <a:spcPts val="500"/>
        </a:spcBef>
        <a:spcAft>
          <a:spcPct val="0"/>
        </a:spcAft>
        <a:buClr>
          <a:srgbClr val="F9B639"/>
        </a:buClr>
        <a:buSzPct val="80000"/>
        <a:buFont typeface="Wingdings 2" pitchFamily="-112" charset="2"/>
        <a:buChar char=""/>
        <a:defRPr sz="2300" kern="1200">
          <a:solidFill>
            <a:srgbClr val="6C6C6C"/>
          </a:solidFill>
          <a:latin typeface="+mn-lt"/>
          <a:ea typeface="ＭＳ Ｐゴシック" pitchFamily="-112" charset="-128"/>
          <a:cs typeface="+mn-cs"/>
        </a:defRPr>
      </a:lvl2pPr>
      <a:lvl3pPr marL="758825" indent="-228600" algn="l" rtl="0" eaLnBrk="0" fontAlgn="base" hangingPunct="0">
        <a:spcBef>
          <a:spcPts val="400"/>
        </a:spcBef>
        <a:spcAft>
          <a:spcPct val="0"/>
        </a:spcAft>
        <a:buClr>
          <a:srgbClr val="F9B639"/>
        </a:buClr>
        <a:buSzPct val="60000"/>
        <a:buFont typeface="Wingdings" pitchFamily="-112" charset="2"/>
        <a:buChar char=""/>
        <a:defRPr sz="2000" kern="1200">
          <a:solidFill>
            <a:schemeClr val="tx1"/>
          </a:solidFill>
          <a:latin typeface="+mn-lt"/>
          <a:ea typeface="ＭＳ Ｐゴシック" pitchFamily="-112" charset="-128"/>
          <a:cs typeface="+mn-cs"/>
        </a:defRPr>
      </a:lvl3pPr>
      <a:lvl4pPr marL="1004888" indent="-228600" algn="l" rtl="0" eaLnBrk="0" fontAlgn="base" hangingPunct="0">
        <a:spcBef>
          <a:spcPct val="20000"/>
        </a:spcBef>
        <a:spcAft>
          <a:spcPct val="0"/>
        </a:spcAft>
        <a:buClr>
          <a:srgbClr val="F9B639"/>
        </a:buClr>
        <a:buSzPct val="80000"/>
        <a:buFont typeface="Wingdings 2" pitchFamily="-112" charset="2"/>
        <a:buChar char=""/>
        <a:defRPr sz="2000" kern="1200">
          <a:solidFill>
            <a:srgbClr val="6C6C6C"/>
          </a:solidFill>
          <a:latin typeface="+mn-lt"/>
          <a:ea typeface="ＭＳ Ｐゴシック" pitchFamily="-112" charset="-128"/>
          <a:cs typeface="+mn-cs"/>
        </a:defRPr>
      </a:lvl4pPr>
      <a:lvl5pPr marL="1279525" indent="-228600" algn="l" rtl="0" eaLnBrk="0" fontAlgn="base" hangingPunct="0">
        <a:spcBef>
          <a:spcPts val="400"/>
        </a:spcBef>
        <a:spcAft>
          <a:spcPct val="0"/>
        </a:spcAft>
        <a:buClr>
          <a:srgbClr val="F9B639"/>
        </a:buClr>
        <a:buSzPct val="70000"/>
        <a:buFont typeface="Wingdings" pitchFamily="-112" charset="2"/>
        <a:buChar char=""/>
        <a:defRPr sz="2000" kern="1200">
          <a:solidFill>
            <a:schemeClr val="tx1"/>
          </a:solidFill>
          <a:latin typeface="+mn-lt"/>
          <a:ea typeface="ＭＳ Ｐゴシック" pitchFamily="-112" charset="-128"/>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84313"/>
            <a:ext cx="8229600" cy="1487487"/>
          </a:xfrm>
          <a:extLst>
            <a:ext uri="{909E8E84-426E-40dd-AFC4-6F175D3DCCD1}"/>
            <a:ext uri="{91240B29-F687-4f45-9708-019B960494DF}"/>
            <a:ext uri="{AF507438-7753-43e0-B8FC-AC1667EBCBE1}"/>
            <a:ext uri="{FAA26D3D-D897-4be2-8F04-BA451C77F1D7}"/>
          </a:extLst>
        </p:spPr>
        <p:txBody>
          <a:bodyPr/>
          <a:lstStyle/>
          <a:p>
            <a:pPr eaLnBrk="1" fontAlgn="auto" hangingPunct="1">
              <a:spcAft>
                <a:spcPts val="0"/>
              </a:spcAft>
              <a:defRPr/>
            </a:pPr>
            <a:r>
              <a:rPr lang="el-GR" sz="3200" dirty="0">
                <a:ea typeface="+mj-ea"/>
                <a:cs typeface="+mj-cs"/>
              </a:rPr>
              <a:t/>
            </a:r>
            <a:br>
              <a:rPr lang="el-GR" sz="3200" dirty="0">
                <a:ea typeface="+mj-ea"/>
                <a:cs typeface="+mj-cs"/>
              </a:rPr>
            </a:br>
            <a:r>
              <a:rPr lang="el-GR" sz="3800" dirty="0" err="1" smtClean="0">
                <a:ea typeface="+mj-ea"/>
                <a:cs typeface="+mj-cs"/>
              </a:rPr>
              <a:t>Φεμινιστικη</a:t>
            </a:r>
            <a:r>
              <a:rPr lang="el-GR" sz="3800" dirty="0" smtClean="0">
                <a:ea typeface="+mj-ea"/>
                <a:cs typeface="+mj-cs"/>
              </a:rPr>
              <a:t> </a:t>
            </a:r>
            <a:r>
              <a:rPr lang="el-GR" sz="3800" dirty="0" err="1" smtClean="0">
                <a:ea typeface="+mj-ea"/>
                <a:cs typeface="+mj-cs"/>
              </a:rPr>
              <a:t>θεωρηση</a:t>
            </a:r>
            <a:r>
              <a:rPr lang="el-GR" sz="3800" dirty="0" smtClean="0">
                <a:ea typeface="+mj-ea"/>
                <a:cs typeface="+mj-cs"/>
              </a:rPr>
              <a:t> </a:t>
            </a:r>
            <a:r>
              <a:rPr lang="el-GR" sz="3800" dirty="0" err="1" smtClean="0">
                <a:ea typeface="+mj-ea"/>
                <a:cs typeface="+mj-cs"/>
              </a:rPr>
              <a:t>εμφυλησ</a:t>
            </a:r>
            <a:r>
              <a:rPr lang="el-GR" sz="3800" dirty="0" smtClean="0">
                <a:ea typeface="+mj-ea"/>
                <a:cs typeface="+mj-cs"/>
              </a:rPr>
              <a:t> </a:t>
            </a:r>
            <a:r>
              <a:rPr lang="el-GR" sz="3800" smtClean="0">
                <a:ea typeface="+mj-ea"/>
                <a:cs typeface="+mj-cs"/>
              </a:rPr>
              <a:t>βιασ</a:t>
            </a:r>
            <a:endParaRPr lang="en-US" sz="3800" dirty="0">
              <a:ea typeface="+mj-ea"/>
              <a:cs typeface="+mj-cs"/>
            </a:endParaRPr>
          </a:p>
        </p:txBody>
      </p:sp>
      <p:sp>
        <p:nvSpPr>
          <p:cNvPr id="14339" name="Rectangle 3"/>
          <p:cNvSpPr>
            <a:spLocks noGrp="1" noChangeArrowheads="1"/>
          </p:cNvSpPr>
          <p:nvPr>
            <p:ph type="subTitle" idx="1"/>
          </p:nvPr>
        </p:nvSpPr>
        <p:spPr>
          <a:xfrm>
            <a:off x="2514600" y="3540125"/>
            <a:ext cx="5954713" cy="2174875"/>
          </a:xfrm>
        </p:spPr>
        <p:txBody>
          <a:bodyPr/>
          <a:lstStyle/>
          <a:p>
            <a:pPr eaLnBrk="1" hangingPunct="1">
              <a:lnSpc>
                <a:spcPct val="90000"/>
              </a:lnSpc>
            </a:pPr>
            <a:r>
              <a:rPr lang="el-GR" sz="3200" smtClean="0"/>
              <a:t>Δρ. Μαρία Παπαθανασίου</a:t>
            </a:r>
            <a:endParaRPr lang="en-GB" sz="3200" smtClean="0"/>
          </a:p>
          <a:p>
            <a:pPr eaLnBrk="1" hangingPunct="1">
              <a:lnSpc>
                <a:spcPct val="90000"/>
              </a:lnSpc>
            </a:pPr>
            <a:r>
              <a:rPr lang="el-GR" sz="3200" smtClean="0"/>
              <a:t>Δρ. Χριστίνα Βαλλιανάτου</a:t>
            </a:r>
            <a:endParaRPr lang="en-GB" sz="3200" smtClean="0"/>
          </a:p>
          <a:p>
            <a:pPr eaLnBrk="1" hangingPunct="1">
              <a:lnSpc>
                <a:spcPct val="90000"/>
              </a:lnSpc>
            </a:pPr>
            <a:r>
              <a:rPr lang="en-GB" sz="3200" smtClean="0"/>
              <a:t>www.therapynetwork.gr</a:t>
            </a:r>
            <a:endParaRPr lang="el-GR" sz="3200" smtClean="0"/>
          </a:p>
          <a:p>
            <a:pPr eaLnBrk="1" hangingPunct="1">
              <a:lnSpc>
                <a:spcPct val="90000"/>
              </a:lnSpc>
            </a:pPr>
            <a:endParaRPr lang="en-US" sz="3200" smtClean="0"/>
          </a:p>
        </p:txBody>
      </p:sp>
      <p:sp>
        <p:nvSpPr>
          <p:cNvPr id="14340" name="Rectangle 4"/>
          <p:cNvSpPr>
            <a:spLocks noChangeArrowheads="1"/>
          </p:cNvSpPr>
          <p:nvPr/>
        </p:nvSpPr>
        <p:spPr bwMode="auto">
          <a:xfrm>
            <a:off x="395288" y="260350"/>
            <a:ext cx="6913562" cy="915988"/>
          </a:xfrm>
          <a:prstGeom prst="rect">
            <a:avLst/>
          </a:prstGeom>
          <a:noFill/>
          <a:ln w="9525">
            <a:noFill/>
            <a:miter lim="800000"/>
            <a:headEnd/>
            <a:tailEnd/>
          </a:ln>
        </p:spPr>
        <p:txBody>
          <a:bodyPr>
            <a:prstTxWarp prst="textNoShape">
              <a:avLst/>
            </a:prstTxWarp>
            <a:spAutoFit/>
          </a:bodyPr>
          <a:lstStyle/>
          <a:p>
            <a:pPr algn="l"/>
            <a:r>
              <a:rPr lang="el-GR">
                <a:solidFill>
                  <a:schemeClr val="tx2"/>
                </a:solidFill>
              </a:rPr>
              <a:t>Επιμόρφωση Στελεχών ΓΓΙΦ για την Πρόληψη και Καταπολέμηση της Έμφυλης Βίας Κατά των Γυναικών</a:t>
            </a:r>
            <a:br>
              <a:rPr lang="el-GR">
                <a:solidFill>
                  <a:schemeClr val="tx2"/>
                </a:solidFill>
              </a:rPr>
            </a:br>
            <a:r>
              <a:rPr lang="en-GB">
                <a:solidFill>
                  <a:schemeClr val="tx2"/>
                </a:solidFill>
              </a:rPr>
              <a:t>25</a:t>
            </a:r>
            <a:r>
              <a:rPr lang="el-GR">
                <a:solidFill>
                  <a:schemeClr val="tx2"/>
                </a:solidFill>
              </a:rPr>
              <a:t>/</a:t>
            </a:r>
            <a:r>
              <a:rPr lang="en-GB">
                <a:solidFill>
                  <a:schemeClr val="tx2"/>
                </a:solidFill>
              </a:rPr>
              <a:t>6</a:t>
            </a:r>
            <a:r>
              <a:rPr lang="el-GR">
                <a:solidFill>
                  <a:schemeClr val="tx2"/>
                </a:solidFill>
              </a:rPr>
              <a:t>/201</a:t>
            </a:r>
            <a:r>
              <a:rPr lang="en-GB">
                <a:solidFill>
                  <a:schemeClr val="tx2"/>
                </a:solidFill>
              </a:rPr>
              <a:t>3 -</a:t>
            </a:r>
            <a:r>
              <a:rPr lang="el-GR">
                <a:solidFill>
                  <a:schemeClr val="tx2"/>
                </a:solidFill>
              </a:rPr>
              <a:t> 2</a:t>
            </a:r>
            <a:r>
              <a:rPr lang="en-GB">
                <a:solidFill>
                  <a:schemeClr val="tx2"/>
                </a:solidFill>
              </a:rPr>
              <a:t>8</a:t>
            </a:r>
            <a:r>
              <a:rPr lang="el-GR">
                <a:solidFill>
                  <a:schemeClr val="tx2"/>
                </a:solidFill>
              </a:rPr>
              <a:t>/6/2013</a:t>
            </a:r>
            <a:endParaRPr lang="en-US">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l-GR" sz="3600" dirty="0" smtClean="0"/>
              <a:t>Σωματική βία</a:t>
            </a:r>
            <a:br>
              <a:rPr lang="el-GR" sz="3600" dirty="0" smtClean="0"/>
            </a:br>
            <a:endParaRPr lang="en-US" sz="3600" dirty="0">
              <a:ea typeface="+mj-ea"/>
              <a:cs typeface="+mj-cs"/>
            </a:endParaRPr>
          </a:p>
        </p:txBody>
      </p:sp>
      <p:sp>
        <p:nvSpPr>
          <p:cNvPr id="31747" name="Rectangle 3"/>
          <p:cNvSpPr>
            <a:spLocks noGrp="1" noChangeArrowheads="1"/>
          </p:cNvSpPr>
          <p:nvPr>
            <p:ph idx="1"/>
          </p:nvPr>
        </p:nvSpPr>
        <p:spPr/>
        <p:txBody>
          <a:bodyPr/>
          <a:lstStyle/>
          <a:p>
            <a:pPr lvl="1" eaLnBrk="1" hangingPunct="1"/>
            <a:r>
              <a:rPr lang="el-GR" sz="2800" smtClean="0">
                <a:solidFill>
                  <a:schemeClr val="tx1"/>
                </a:solidFill>
                <a:ea typeface="Arial" pitchFamily="-112" charset="0"/>
                <a:cs typeface="Arial" pitchFamily="-112" charset="0"/>
              </a:rPr>
              <a:t>Τα χαστούκια</a:t>
            </a:r>
          </a:p>
          <a:p>
            <a:pPr lvl="1" eaLnBrk="1" hangingPunct="1"/>
            <a:r>
              <a:rPr lang="el-GR" sz="2800" smtClean="0">
                <a:solidFill>
                  <a:schemeClr val="tx1"/>
                </a:solidFill>
                <a:ea typeface="Arial" pitchFamily="-112" charset="0"/>
                <a:cs typeface="Arial" pitchFamily="-112" charset="0"/>
              </a:rPr>
              <a:t>Οι μπουνιές </a:t>
            </a:r>
          </a:p>
          <a:p>
            <a:pPr lvl="1" eaLnBrk="1" hangingPunct="1"/>
            <a:r>
              <a:rPr lang="el-GR" sz="2800" smtClean="0">
                <a:solidFill>
                  <a:schemeClr val="tx1"/>
                </a:solidFill>
                <a:ea typeface="Arial" pitchFamily="-112" charset="0"/>
                <a:cs typeface="Arial" pitchFamily="-112" charset="0"/>
              </a:rPr>
              <a:t>Οι κλωτσιές </a:t>
            </a:r>
          </a:p>
          <a:p>
            <a:pPr lvl="1" eaLnBrk="1" hangingPunct="1"/>
            <a:r>
              <a:rPr lang="el-GR" sz="2800" smtClean="0">
                <a:solidFill>
                  <a:schemeClr val="tx1"/>
                </a:solidFill>
                <a:ea typeface="Arial" pitchFamily="-112" charset="0"/>
                <a:cs typeface="Arial" pitchFamily="-112" charset="0"/>
              </a:rPr>
              <a:t>Τα βίαια σπρωξίματα </a:t>
            </a:r>
          </a:p>
          <a:p>
            <a:pPr lvl="1" eaLnBrk="1" hangingPunct="1"/>
            <a:r>
              <a:rPr lang="el-GR" sz="2800" smtClean="0">
                <a:solidFill>
                  <a:schemeClr val="tx1"/>
                </a:solidFill>
                <a:ea typeface="Arial" pitchFamily="-112" charset="0"/>
                <a:cs typeface="Arial" pitchFamily="-112" charset="0"/>
              </a:rPr>
              <a:t>Το ταρακούνημα </a:t>
            </a:r>
          </a:p>
          <a:p>
            <a:pPr lvl="1" eaLnBrk="1" hangingPunct="1"/>
            <a:r>
              <a:rPr lang="el-GR" sz="2800" smtClean="0">
                <a:solidFill>
                  <a:schemeClr val="tx1"/>
                </a:solidFill>
                <a:ea typeface="Arial" pitchFamily="-112" charset="0"/>
                <a:cs typeface="Arial" pitchFamily="-112" charset="0"/>
              </a:rPr>
              <a:t>Το δέσιμο</a:t>
            </a:r>
          </a:p>
          <a:p>
            <a:pPr lvl="1" eaLnBrk="1" hangingPunct="1"/>
            <a:r>
              <a:rPr lang="el-GR" sz="2800" smtClean="0">
                <a:solidFill>
                  <a:schemeClr val="tx1"/>
                </a:solidFill>
                <a:ea typeface="Arial" pitchFamily="-112" charset="0"/>
                <a:cs typeface="Arial" pitchFamily="-112" charset="0"/>
              </a:rPr>
              <a:t>Η απομόνωση</a:t>
            </a:r>
          </a:p>
          <a:p>
            <a:pPr lvl="1" eaLnBrk="1" hangingPunct="1"/>
            <a:r>
              <a:rPr lang="el-GR" sz="2800" smtClean="0">
                <a:solidFill>
                  <a:schemeClr val="tx1"/>
                </a:solidFill>
                <a:ea typeface="Arial" pitchFamily="-112" charset="0"/>
                <a:cs typeface="Arial" pitchFamily="-112" charset="0"/>
              </a:rPr>
              <a:t>Το πνίξιμο</a:t>
            </a:r>
          </a:p>
          <a:p>
            <a:pPr lvl="1" eaLnBrk="1" hangingPunct="1"/>
            <a:r>
              <a:rPr lang="el-GR" sz="2800" smtClean="0">
                <a:solidFill>
                  <a:schemeClr val="tx1"/>
                </a:solidFill>
                <a:ea typeface="Arial" pitchFamily="-112" charset="0"/>
                <a:cs typeface="Arial" pitchFamily="-112" charset="0"/>
              </a:rPr>
              <a:t>Ο ξυλοδαρμός</a:t>
            </a:r>
            <a:endParaRPr lang="en-US" sz="2800" smtClean="0">
              <a:solidFill>
                <a:schemeClr val="tx1"/>
              </a:solidFill>
              <a:ea typeface="Arial" pitchFamily="-112" charset="0"/>
              <a:cs typeface="Arial" pitchFamily="-112" charset="0"/>
            </a:endParaRPr>
          </a:p>
        </p:txBody>
      </p:sp>
    </p:spTree>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320040"/>
            <a:ext cx="7239000" cy="1143000"/>
          </a:xfrm>
        </p:spPr>
        <p:txBody>
          <a:bodyPr>
            <a:normAutofit fontScale="90000"/>
          </a:bodyPr>
          <a:lstStyle/>
          <a:p>
            <a:pPr eaLnBrk="1" fontAlgn="auto" hangingPunct="1">
              <a:spcAft>
                <a:spcPts val="0"/>
              </a:spcAft>
              <a:defRPr/>
            </a:pPr>
            <a:r>
              <a:rPr lang="el-GR" dirty="0" smtClean="0">
                <a:ea typeface="+mj-ea"/>
                <a:cs typeface="+mj-cs"/>
              </a:rPr>
              <a:t>Σεξουαλική βία </a:t>
            </a:r>
            <a:br>
              <a:rPr lang="el-GR" dirty="0" smtClean="0">
                <a:ea typeface="+mj-ea"/>
                <a:cs typeface="+mj-cs"/>
              </a:rPr>
            </a:br>
            <a:endParaRPr lang="en-US" dirty="0">
              <a:ea typeface="+mj-ea"/>
              <a:cs typeface="+mj-cs"/>
            </a:endParaRPr>
          </a:p>
        </p:txBody>
      </p:sp>
      <p:sp>
        <p:nvSpPr>
          <p:cNvPr id="33795" name="Rectangle 3"/>
          <p:cNvSpPr>
            <a:spLocks noGrp="1" noChangeArrowheads="1"/>
          </p:cNvSpPr>
          <p:nvPr>
            <p:ph idx="1"/>
          </p:nvPr>
        </p:nvSpPr>
        <p:spPr/>
        <p:txBody>
          <a:bodyPr/>
          <a:lstStyle/>
          <a:p>
            <a:pPr lvl="1" eaLnBrk="1" hangingPunct="1">
              <a:lnSpc>
                <a:spcPct val="90000"/>
              </a:lnSpc>
            </a:pPr>
            <a:r>
              <a:rPr lang="el-GR" sz="2800" smtClean="0">
                <a:solidFill>
                  <a:schemeClr val="tx1"/>
                </a:solidFill>
                <a:ea typeface="Arial" pitchFamily="-112" charset="0"/>
                <a:cs typeface="Arial" pitchFamily="-112" charset="0"/>
              </a:rPr>
              <a:t>Ο βιασμός στο γάμο</a:t>
            </a:r>
          </a:p>
          <a:p>
            <a:pPr lvl="1" eaLnBrk="1" hangingPunct="1">
              <a:lnSpc>
                <a:spcPct val="90000"/>
              </a:lnSpc>
            </a:pPr>
            <a:r>
              <a:rPr lang="el-GR" sz="2800" smtClean="0">
                <a:solidFill>
                  <a:schemeClr val="tx1"/>
                </a:solidFill>
                <a:ea typeface="Arial" pitchFamily="-112" charset="0"/>
                <a:cs typeface="Arial" pitchFamily="-112" charset="0"/>
              </a:rPr>
              <a:t>Ο βιασμός, ή η απόπειρα βιασμού μετά την από κοινου έξοδο σε ραντεβού</a:t>
            </a:r>
          </a:p>
          <a:p>
            <a:pPr lvl="1" eaLnBrk="1" hangingPunct="1">
              <a:lnSpc>
                <a:spcPct val="90000"/>
              </a:lnSpc>
            </a:pPr>
            <a:r>
              <a:rPr lang="el-GR" sz="2800" smtClean="0">
                <a:solidFill>
                  <a:schemeClr val="tx1"/>
                </a:solidFill>
                <a:ea typeface="Arial" pitchFamily="-112" charset="0"/>
                <a:cs typeface="Arial" pitchFamily="-112" charset="0"/>
              </a:rPr>
              <a:t>Ο με-πρόθεση σωματικός πόνο κατά την διάρκεια της γενετήσιας πράξης </a:t>
            </a:r>
          </a:p>
          <a:p>
            <a:pPr lvl="1" eaLnBrk="1" hangingPunct="1">
              <a:lnSpc>
                <a:spcPct val="90000"/>
              </a:lnSpc>
            </a:pPr>
            <a:r>
              <a:rPr lang="el-GR" sz="2800" smtClean="0">
                <a:solidFill>
                  <a:schemeClr val="tx1"/>
                </a:solidFill>
                <a:ea typeface="Arial" pitchFamily="-112" charset="0"/>
                <a:cs typeface="Arial" pitchFamily="-112" charset="0"/>
              </a:rPr>
              <a:t>Οι επιθέσεις στα γεννητικά όργανα με τη χρήση αντικειμένων όπως όπλα</a:t>
            </a:r>
          </a:p>
          <a:p>
            <a:pPr lvl="1" eaLnBrk="1" hangingPunct="1">
              <a:lnSpc>
                <a:spcPct val="90000"/>
              </a:lnSpc>
            </a:pPr>
            <a:r>
              <a:rPr lang="el-GR" sz="2800" smtClean="0">
                <a:solidFill>
                  <a:schemeClr val="tx1"/>
                </a:solidFill>
                <a:ea typeface="Arial" pitchFamily="-112" charset="0"/>
                <a:cs typeface="Arial" pitchFamily="-112" charset="0"/>
              </a:rPr>
              <a:t>Ο εξαναγκασμός σε ποικίλες σεξουαλικές πρακτικές </a:t>
            </a:r>
            <a:endParaRPr lang="en-US" sz="2800" smtClean="0">
              <a:solidFill>
                <a:schemeClr val="tx1"/>
              </a:solidFill>
              <a:ea typeface="Arial" pitchFamily="-112" charset="0"/>
              <a:cs typeface="Arial" pitchFamily="-112" charset="0"/>
            </a:endParaRPr>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320040"/>
            <a:ext cx="7239000" cy="1143000"/>
          </a:xfrm>
        </p:spPr>
        <p:txBody>
          <a:bodyPr>
            <a:normAutofit fontScale="90000"/>
          </a:bodyPr>
          <a:lstStyle/>
          <a:p>
            <a:pPr eaLnBrk="1" fontAlgn="auto" hangingPunct="1">
              <a:spcAft>
                <a:spcPts val="0"/>
              </a:spcAft>
              <a:defRPr/>
            </a:pPr>
            <a:r>
              <a:rPr lang="el-GR" dirty="0" smtClean="0">
                <a:ea typeface="+mj-ea"/>
                <a:cs typeface="+mj-cs"/>
              </a:rPr>
              <a:t>Ψυχολογική βία</a:t>
            </a:r>
            <a:br>
              <a:rPr lang="el-GR" dirty="0" smtClean="0">
                <a:ea typeface="+mj-ea"/>
                <a:cs typeface="+mj-cs"/>
              </a:rPr>
            </a:br>
            <a:endParaRPr lang="en-US" dirty="0">
              <a:ea typeface="+mj-ea"/>
              <a:cs typeface="+mj-cs"/>
            </a:endParaRPr>
          </a:p>
        </p:txBody>
      </p:sp>
      <p:sp>
        <p:nvSpPr>
          <p:cNvPr id="35843" name="Rectangle 3"/>
          <p:cNvSpPr>
            <a:spLocks noGrp="1" noChangeArrowheads="1"/>
          </p:cNvSpPr>
          <p:nvPr>
            <p:ph idx="1"/>
          </p:nvPr>
        </p:nvSpPr>
        <p:spPr/>
        <p:txBody>
          <a:bodyPr/>
          <a:lstStyle/>
          <a:p>
            <a:pPr lvl="1" eaLnBrk="1" hangingPunct="1">
              <a:lnSpc>
                <a:spcPct val="90000"/>
              </a:lnSpc>
            </a:pPr>
            <a:r>
              <a:rPr lang="el-GR" sz="2500" smtClean="0">
                <a:solidFill>
                  <a:schemeClr val="tx1"/>
                </a:solidFill>
                <a:ea typeface="Arial" pitchFamily="-112" charset="0"/>
                <a:cs typeface="Arial" pitchFamily="-112" charset="0"/>
              </a:rPr>
              <a:t>Η έντονη κριτική και ο υποβιβασμός </a:t>
            </a:r>
          </a:p>
          <a:p>
            <a:pPr lvl="1" eaLnBrk="1" hangingPunct="1">
              <a:lnSpc>
                <a:spcPct val="90000"/>
              </a:lnSpc>
            </a:pPr>
            <a:r>
              <a:rPr lang="el-GR" sz="2500" smtClean="0">
                <a:solidFill>
                  <a:schemeClr val="tx1"/>
                </a:solidFill>
                <a:ea typeface="Arial" pitchFamily="-112" charset="0"/>
                <a:cs typeface="Arial" pitchFamily="-112" charset="0"/>
              </a:rPr>
              <a:t>Η ζήλια </a:t>
            </a:r>
          </a:p>
          <a:p>
            <a:pPr lvl="1" eaLnBrk="1" hangingPunct="1">
              <a:lnSpc>
                <a:spcPct val="90000"/>
              </a:lnSpc>
            </a:pPr>
            <a:r>
              <a:rPr lang="el-GR" sz="2500" smtClean="0">
                <a:solidFill>
                  <a:schemeClr val="tx1"/>
                </a:solidFill>
                <a:ea typeface="Arial" pitchFamily="-112" charset="0"/>
                <a:cs typeface="Arial" pitchFamily="-112" charset="0"/>
              </a:rPr>
              <a:t>Οι προσβολές, απειλές, βρισιές, οι φωνές </a:t>
            </a:r>
          </a:p>
          <a:p>
            <a:pPr lvl="1" eaLnBrk="1" hangingPunct="1">
              <a:lnSpc>
                <a:spcPct val="90000"/>
              </a:lnSpc>
            </a:pPr>
            <a:r>
              <a:rPr lang="el-GR" sz="2500" smtClean="0">
                <a:solidFill>
                  <a:schemeClr val="tx1"/>
                </a:solidFill>
                <a:ea typeface="Arial" pitchFamily="-112" charset="0"/>
                <a:cs typeface="Arial" pitchFamily="-112" charset="0"/>
              </a:rPr>
              <a:t>Τα διπλά μηνύματα</a:t>
            </a:r>
          </a:p>
          <a:p>
            <a:pPr lvl="1" eaLnBrk="1" hangingPunct="1">
              <a:lnSpc>
                <a:spcPct val="90000"/>
              </a:lnSpc>
            </a:pPr>
            <a:r>
              <a:rPr lang="el-GR" sz="2500" smtClean="0">
                <a:solidFill>
                  <a:schemeClr val="tx1"/>
                </a:solidFill>
                <a:ea typeface="Arial" pitchFamily="-112" charset="0"/>
                <a:cs typeface="Arial" pitchFamily="-112" charset="0"/>
              </a:rPr>
              <a:t>Η ενοχοποίηση, το απειλητικό γεμάτο νόημα κοίταγμα</a:t>
            </a:r>
          </a:p>
          <a:p>
            <a:pPr lvl="1" eaLnBrk="1" hangingPunct="1">
              <a:lnSpc>
                <a:spcPct val="90000"/>
              </a:lnSpc>
            </a:pPr>
            <a:r>
              <a:rPr lang="el-GR" sz="2500" smtClean="0">
                <a:solidFill>
                  <a:schemeClr val="tx1"/>
                </a:solidFill>
                <a:ea typeface="Arial" pitchFamily="-112" charset="0"/>
                <a:cs typeface="Arial" pitchFamily="-112" charset="0"/>
              </a:rPr>
              <a:t>Το σπάσιμο πιάτων </a:t>
            </a:r>
          </a:p>
          <a:p>
            <a:pPr lvl="1" eaLnBrk="1" hangingPunct="1">
              <a:lnSpc>
                <a:spcPct val="90000"/>
              </a:lnSpc>
            </a:pPr>
            <a:r>
              <a:rPr lang="el-GR" sz="2500" smtClean="0">
                <a:solidFill>
                  <a:schemeClr val="tx1"/>
                </a:solidFill>
                <a:ea typeface="Arial" pitchFamily="-112" charset="0"/>
                <a:cs typeface="Arial" pitchFamily="-112" charset="0"/>
              </a:rPr>
              <a:t>Το πέταγμα του φαγητού, ή το πέταγμα αντικειμένων</a:t>
            </a:r>
          </a:p>
          <a:p>
            <a:pPr lvl="1" eaLnBrk="1" hangingPunct="1">
              <a:lnSpc>
                <a:spcPct val="90000"/>
              </a:lnSpc>
            </a:pPr>
            <a:r>
              <a:rPr lang="el-GR" sz="2500" smtClean="0">
                <a:solidFill>
                  <a:schemeClr val="tx1"/>
                </a:solidFill>
                <a:ea typeface="Arial" pitchFamily="-112" charset="0"/>
                <a:cs typeface="Arial" pitchFamily="-112" charset="0"/>
              </a:rPr>
              <a:t>Η άρνηση παροχής βοήθεια όταν το θύμα είναι άρρωστο ή τραυματισμένο</a:t>
            </a:r>
            <a:endParaRPr lang="en-US" sz="2500" smtClean="0">
              <a:solidFill>
                <a:schemeClr val="tx1"/>
              </a:solidFill>
              <a:ea typeface="Arial" pitchFamily="-112" charset="0"/>
              <a:cs typeface="Arial" pitchFamily="-112" charset="0"/>
            </a:endParaRP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320040"/>
            <a:ext cx="7239000" cy="1143000"/>
          </a:xfrm>
        </p:spPr>
        <p:txBody>
          <a:bodyPr>
            <a:normAutofit fontScale="90000"/>
          </a:bodyPr>
          <a:lstStyle/>
          <a:p>
            <a:pPr eaLnBrk="1" fontAlgn="auto" hangingPunct="1">
              <a:spcAft>
                <a:spcPts val="0"/>
              </a:spcAft>
              <a:defRPr/>
            </a:pPr>
            <a:r>
              <a:rPr lang="el-GR" dirty="0" smtClean="0">
                <a:ea typeface="+mj-ea"/>
                <a:cs typeface="+mj-cs"/>
              </a:rPr>
              <a:t>Κοινωνική βία</a:t>
            </a:r>
            <a:br>
              <a:rPr lang="el-GR" dirty="0" smtClean="0">
                <a:ea typeface="+mj-ea"/>
                <a:cs typeface="+mj-cs"/>
              </a:rPr>
            </a:br>
            <a:endParaRPr lang="en-US" dirty="0">
              <a:ea typeface="+mj-ea"/>
              <a:cs typeface="+mj-cs"/>
            </a:endParaRPr>
          </a:p>
        </p:txBody>
      </p:sp>
      <p:sp>
        <p:nvSpPr>
          <p:cNvPr id="37891" name="Rectangle 3"/>
          <p:cNvSpPr>
            <a:spLocks noGrp="1" noChangeArrowheads="1"/>
          </p:cNvSpPr>
          <p:nvPr>
            <p:ph idx="1"/>
          </p:nvPr>
        </p:nvSpPr>
        <p:spPr/>
        <p:txBody>
          <a:bodyPr/>
          <a:lstStyle/>
          <a:p>
            <a:pPr eaLnBrk="1" hangingPunct="1"/>
            <a:r>
              <a:rPr lang="el-GR" sz="2800" smtClean="0"/>
              <a:t>Περιορισμός και έλεγχος </a:t>
            </a:r>
          </a:p>
          <a:p>
            <a:pPr lvl="1" eaLnBrk="1" hangingPunct="1"/>
            <a:r>
              <a:rPr lang="el-GR" sz="2800" smtClean="0">
                <a:solidFill>
                  <a:schemeClr val="tx1"/>
                </a:solidFill>
                <a:ea typeface="Arial" pitchFamily="-112" charset="0"/>
                <a:cs typeface="Arial" pitchFamily="-112" charset="0"/>
              </a:rPr>
              <a:t>Ποιόν βλέπει και συναντάει</a:t>
            </a:r>
          </a:p>
          <a:p>
            <a:pPr lvl="1" eaLnBrk="1" hangingPunct="1"/>
            <a:r>
              <a:rPr lang="el-GR" sz="2800" smtClean="0">
                <a:solidFill>
                  <a:schemeClr val="tx1"/>
                </a:solidFill>
                <a:ea typeface="Arial" pitchFamily="-112" charset="0"/>
                <a:cs typeface="Arial" pitchFamily="-112" charset="0"/>
              </a:rPr>
              <a:t>Τα συχνά τσεκαρίσματα, που είναι, που πάει</a:t>
            </a:r>
          </a:p>
          <a:p>
            <a:pPr lvl="1" eaLnBrk="1" hangingPunct="1"/>
            <a:r>
              <a:rPr lang="el-GR" sz="2800" smtClean="0">
                <a:solidFill>
                  <a:schemeClr val="tx1"/>
                </a:solidFill>
                <a:ea typeface="Arial" pitchFamily="-112" charset="0"/>
                <a:cs typeface="Arial" pitchFamily="-112" charset="0"/>
              </a:rPr>
              <a:t>Η απαγόρευση εργασίας </a:t>
            </a:r>
            <a:endParaRPr lang="en-US" sz="2800" smtClean="0">
              <a:solidFill>
                <a:schemeClr val="tx1"/>
              </a:solidFill>
              <a:ea typeface="Arial" pitchFamily="-112" charset="0"/>
              <a:cs typeface="Arial" pitchFamily="-112" charset="0"/>
            </a:endParaRPr>
          </a:p>
        </p:txBody>
      </p:sp>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l-GR" dirty="0" smtClean="0">
                <a:ea typeface="+mj-ea"/>
                <a:cs typeface="+mj-cs"/>
              </a:rPr>
              <a:t>Μια γυναίκα μας ρωτάει:</a:t>
            </a:r>
            <a:endParaRPr lang="en-US" dirty="0">
              <a:ea typeface="+mj-ea"/>
              <a:cs typeface="+mj-cs"/>
            </a:endParaRPr>
          </a:p>
        </p:txBody>
      </p:sp>
      <p:sp>
        <p:nvSpPr>
          <p:cNvPr id="39939" name="Content Placeholder 2"/>
          <p:cNvSpPr>
            <a:spLocks noGrp="1"/>
          </p:cNvSpPr>
          <p:nvPr>
            <p:ph idx="1"/>
          </p:nvPr>
        </p:nvSpPr>
        <p:spPr/>
        <p:txBody>
          <a:bodyPr/>
          <a:lstStyle/>
          <a:p>
            <a:pPr marL="273050" lvl="1" indent="-273050" eaLnBrk="1" hangingPunct="1">
              <a:spcBef>
                <a:spcPts val="600"/>
              </a:spcBef>
              <a:buClr>
                <a:schemeClr val="tx2"/>
              </a:buClr>
              <a:buSzPct val="73000"/>
              <a:buFont typeface="Wingdings 2" pitchFamily="-112" charset="2"/>
              <a:buChar char=""/>
            </a:pPr>
            <a:r>
              <a:rPr lang="el-GR" sz="2800" smtClean="0">
                <a:solidFill>
                  <a:schemeClr val="tx1"/>
                </a:solidFill>
                <a:ea typeface="Arial" pitchFamily="-112" charset="0"/>
                <a:cs typeface="Arial" pitchFamily="-112" charset="0"/>
              </a:rPr>
              <a:t>Μια φορά ο φίλος μου είχε πιεί και όταν πήγαμε στο σπίτι μου είπε ότι φλερτάριζα με τον διπλανό και μου έδωσε ένα χαστούκι. Δεν το έχει ξανακάνει. Είναι βία αυτό;</a:t>
            </a:r>
            <a:endParaRPr lang="en-US" sz="2800" smtClean="0">
              <a:solidFill>
                <a:schemeClr val="tx1"/>
              </a:solidFill>
              <a:ea typeface="Arial" pitchFamily="-112" charset="0"/>
              <a:cs typeface="Arial" pitchFamily="-112" charset="0"/>
            </a:endParaRPr>
          </a:p>
          <a:p>
            <a:pPr eaLnBrk="1" hangingPunct="1"/>
            <a:endParaRPr lang="en-US"/>
          </a:p>
        </p:txBody>
      </p:sp>
    </p:spTree>
  </p:cSld>
  <p:clrMapOvr>
    <a:masterClrMapping/>
  </p:clrMapOvr>
  <mc:AlternateContent xmlns:mc="http://schemas.openxmlformats.org/markup-compatibility/2006">
    <mc:Choice xmlns:mp="http://schemas.microsoft.com/office/mac/powerpoint/2008/main" xmlns:mv="urn:schemas-microsoft-com:mac:vml" xmlns="" Requires="mp">
      <mp:transition>
        <mp:flip/>
      </mp:transition>
    </mc:Choice>
    <mc:Fallback>
      <p:transition>
        <p:newsflash/>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320674"/>
            <a:ext cx="7239000" cy="1736725"/>
          </a:xfrm>
        </p:spPr>
        <p:txBody>
          <a:bodyPr/>
          <a:lstStyle/>
          <a:p>
            <a:pPr eaLnBrk="1" fontAlgn="auto" hangingPunct="1">
              <a:spcAft>
                <a:spcPts val="0"/>
              </a:spcAft>
              <a:defRPr/>
            </a:pPr>
            <a:r>
              <a:rPr lang="el-GR" sz="4000" dirty="0" smtClean="0"/>
              <a:t>Τι είναι ο βιασμός;</a:t>
            </a:r>
            <a:r>
              <a:rPr lang="en-US" sz="4000" dirty="0" smtClean="0"/>
              <a:t/>
            </a:r>
            <a:br>
              <a:rPr lang="en-US" sz="4000" dirty="0" smtClean="0"/>
            </a:br>
            <a:endParaRPr lang="en-US" sz="4000" dirty="0">
              <a:ea typeface="+mj-ea"/>
              <a:cs typeface="+mj-cs"/>
            </a:endParaRPr>
          </a:p>
        </p:txBody>
      </p:sp>
      <p:sp>
        <p:nvSpPr>
          <p:cNvPr id="40963" name="Rectangle 3"/>
          <p:cNvSpPr>
            <a:spLocks noGrp="1" noChangeArrowheads="1"/>
          </p:cNvSpPr>
          <p:nvPr>
            <p:ph idx="1"/>
          </p:nvPr>
        </p:nvSpPr>
        <p:spPr>
          <a:xfrm>
            <a:off x="457200" y="2667000"/>
            <a:ext cx="7239000" cy="3733800"/>
          </a:xfrm>
        </p:spPr>
        <p:txBody>
          <a:bodyPr/>
          <a:lstStyle/>
          <a:p>
            <a:pPr eaLnBrk="1" hangingPunct="1">
              <a:buFont typeface="Wingdings 2" pitchFamily="-112" charset="2"/>
              <a:buNone/>
            </a:pPr>
            <a:endParaRPr lang="en-US"/>
          </a:p>
        </p:txBody>
      </p:sp>
    </p:spTree>
  </p:cSld>
  <p:clrMapOvr>
    <a:masterClrMapping/>
  </p:clrMapOvr>
  <mc:AlternateContent xmlns:mc="http://schemas.openxmlformats.org/markup-compatibility/2006">
    <mc:Choice xmlns:mp="http://schemas.microsoft.com/office/mac/powerpoint/2008/main" xmlns:mv="urn:schemas-microsoft-com:mac:vml" xmlns="" Requires="mp">
      <mp:transition>
        <mp:cube/>
      </mp:transition>
    </mc:Choice>
    <mc:Fallback>
      <p:transition>
        <p:cov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l-GR">
                <a:ea typeface="+mj-ea"/>
                <a:cs typeface="+mj-cs"/>
              </a:rPr>
              <a:t>Βιασμός</a:t>
            </a:r>
            <a:endParaRPr lang="en-US">
              <a:ea typeface="+mj-ea"/>
              <a:cs typeface="+mj-cs"/>
            </a:endParaRPr>
          </a:p>
        </p:txBody>
      </p:sp>
      <p:sp>
        <p:nvSpPr>
          <p:cNvPr id="43011" name="Rectangle 3"/>
          <p:cNvSpPr>
            <a:spLocks noGrp="1" noChangeArrowheads="1"/>
          </p:cNvSpPr>
          <p:nvPr>
            <p:ph idx="1"/>
          </p:nvPr>
        </p:nvSpPr>
        <p:spPr/>
        <p:txBody>
          <a:bodyPr/>
          <a:lstStyle/>
          <a:p>
            <a:pPr eaLnBrk="1" hangingPunct="1">
              <a:lnSpc>
                <a:spcPct val="80000"/>
              </a:lnSpc>
            </a:pPr>
            <a:r>
              <a:rPr lang="el-GR" sz="2000"/>
              <a:t>Αφορά όχι μόνο τον εξαναγκασμό σε συνουσία μέσα ή έξω από τον γάμο, </a:t>
            </a:r>
          </a:p>
          <a:p>
            <a:pPr eaLnBrk="1" hangingPunct="1">
              <a:lnSpc>
                <a:spcPct val="80000"/>
              </a:lnSpc>
            </a:pPr>
            <a:r>
              <a:rPr lang="el-GR" sz="2000"/>
              <a:t>Αλλά και οποιαδήποτε απόπειρα ή συμπεριφορά ασέλγειας</a:t>
            </a:r>
          </a:p>
          <a:p>
            <a:pPr eaLnBrk="1" hangingPunct="1">
              <a:lnSpc>
                <a:spcPct val="80000"/>
              </a:lnSpc>
            </a:pPr>
            <a:r>
              <a:rPr lang="el-GR" sz="2000"/>
              <a:t>Αναφέρεται  σε οποιαδήποτε πρακτική, συνουσία, διείσδυση, εκσπερμάτωση ή όχι , που αποδεικνύεται ή όχι, και σε πρακτικές κάτω από την διατύπωση απειλών, ή/και την εξάσκηση σωματικής βίας </a:t>
            </a:r>
          </a:p>
          <a:p>
            <a:pPr lvl="1" eaLnBrk="1" hangingPunct="1">
              <a:lnSpc>
                <a:spcPct val="80000"/>
              </a:lnSpc>
            </a:pPr>
            <a:r>
              <a:rPr lang="el-GR" sz="1800">
                <a:solidFill>
                  <a:schemeClr val="tx1"/>
                </a:solidFill>
                <a:ea typeface="Arial" pitchFamily="-112" charset="0"/>
                <a:cs typeface="Arial" pitchFamily="-112" charset="0"/>
              </a:rPr>
              <a:t>Όπως εξαναγκασμό σε στοματικό σεξ, εξαναγκασμό στη χρήση πορνογραφικού υλικού, εκδήλωση σε καταναγκαστικά επίπεδα σεξουαλικής ζήλειας, ή με-πρόθεση πρόκληση σωματικού πόνου κατά τη διάρκεια της γενετήσιας πράξης ή επιθέσεις στα γεννητικά όργανα με τη χρήση αντικειμένων όπως όπλα). </a:t>
            </a:r>
          </a:p>
          <a:p>
            <a:pPr eaLnBrk="1" hangingPunct="1">
              <a:lnSpc>
                <a:spcPct val="80000"/>
              </a:lnSpc>
            </a:pPr>
            <a:r>
              <a:rPr lang="el-GR" sz="2000"/>
              <a:t>Προσοχή: Δεν υπάρχει συμφωνία μεταξύ των θεραπευτριών για το τι είναι βιασμός (</a:t>
            </a:r>
            <a:r>
              <a:rPr lang="en-US" sz="2000"/>
              <a:t>Worell</a:t>
            </a:r>
            <a:r>
              <a:rPr lang="el-GR" sz="2000"/>
              <a:t>&amp;</a:t>
            </a:r>
            <a:r>
              <a:rPr lang="en-US" sz="2000"/>
              <a:t>Remer</a:t>
            </a:r>
            <a:r>
              <a:rPr lang="el-GR" sz="2000"/>
              <a:t> 2003), </a:t>
            </a:r>
          </a:p>
          <a:p>
            <a:pPr eaLnBrk="1" hangingPunct="1">
              <a:lnSpc>
                <a:spcPct val="80000"/>
              </a:lnSpc>
            </a:pPr>
            <a:r>
              <a:rPr lang="el-GR" sz="2000"/>
              <a:t>ΑΛΛΑ και ο ψυχολογικός ορισμός μπορεί να είναι σε αντίθεση από τον νομικό</a:t>
            </a:r>
          </a:p>
        </p:txBody>
      </p:sp>
    </p:spTree>
  </p:cSld>
  <p:clrMapOvr>
    <a:masterClrMapping/>
  </p:clrMapOvr>
  <p:transition>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l-GR" dirty="0" smtClean="0">
                <a:ea typeface="+mj-ea"/>
                <a:cs typeface="+mj-cs"/>
              </a:rPr>
              <a:t>Μια νεαρή γυναίκα αφηγείται: </a:t>
            </a:r>
            <a:endParaRPr lang="en-US" dirty="0">
              <a:ea typeface="+mj-ea"/>
              <a:cs typeface="+mj-cs"/>
            </a:endParaRPr>
          </a:p>
        </p:txBody>
      </p:sp>
      <p:sp>
        <p:nvSpPr>
          <p:cNvPr id="45059" name="Rectangle 3"/>
          <p:cNvSpPr>
            <a:spLocks noGrp="1" noChangeArrowheads="1"/>
          </p:cNvSpPr>
          <p:nvPr>
            <p:ph idx="1"/>
          </p:nvPr>
        </p:nvSpPr>
        <p:spPr/>
        <p:txBody>
          <a:bodyPr/>
          <a:lstStyle/>
          <a:p>
            <a:pPr eaLnBrk="1" hangingPunct="1"/>
            <a:r>
              <a:rPr lang="el-GR" smtClean="0"/>
              <a:t>Την πρώτη μου φορά δεν κατάλαβα πως έγινε με τον φίλο μου. Δεν το είχαμε συζητήσει, δεν το περίμενα και αυτός προχώρησε, όταν το κατάλαβα είχε περάσει. Ήταν βιασμός αυτός;</a:t>
            </a:r>
            <a:endParaRPr lang="en-US" smtClean="0"/>
          </a:p>
        </p:txBody>
      </p: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239000" cy="1905000"/>
          </a:xfrm>
        </p:spPr>
        <p:txBody>
          <a:bodyPr/>
          <a:lstStyle/>
          <a:p>
            <a:pPr eaLnBrk="1" fontAlgn="auto" hangingPunct="1">
              <a:spcAft>
                <a:spcPts val="0"/>
              </a:spcAft>
              <a:defRPr/>
            </a:pPr>
            <a:r>
              <a:rPr lang="el-GR" sz="3600" dirty="0" smtClean="0">
                <a:ea typeface="+mj-ea"/>
                <a:cs typeface="+mj-cs"/>
              </a:rPr>
              <a:t>Τ</a:t>
            </a:r>
            <a:r>
              <a:rPr lang="el-GR" sz="3600" cap="none" dirty="0" smtClean="0">
                <a:ea typeface="+mj-ea"/>
                <a:cs typeface="+mj-cs"/>
              </a:rPr>
              <a:t>ι είναι η σεξουαλική παρενόχληση;</a:t>
            </a:r>
            <a:endParaRPr lang="en-US" sz="3600" dirty="0">
              <a:ea typeface="+mj-ea"/>
              <a:cs typeface="+mj-cs"/>
            </a:endParaRPr>
          </a:p>
        </p:txBody>
      </p:sp>
      <p:sp>
        <p:nvSpPr>
          <p:cNvPr id="47107" name="Content Placeholder 2"/>
          <p:cNvSpPr>
            <a:spLocks noGrp="1"/>
          </p:cNvSpPr>
          <p:nvPr>
            <p:ph idx="1"/>
          </p:nvPr>
        </p:nvSpPr>
        <p:spPr>
          <a:xfrm>
            <a:off x="457200" y="2667000"/>
            <a:ext cx="7239000" cy="3789363"/>
          </a:xfrm>
        </p:spPr>
        <p:txBody>
          <a:bodyPr/>
          <a:lstStyle/>
          <a:p>
            <a:pPr eaLnBrk="1" hangingPunct="1"/>
            <a:endParaRPr lang="en-US"/>
          </a:p>
        </p:txBody>
      </p:sp>
    </p:spTree>
  </p:cSld>
  <p:clrMapOvr>
    <a:masterClrMapping/>
  </p:clrMapOvr>
  <p:transition>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l-GR" dirty="0">
                <a:ea typeface="+mj-ea"/>
                <a:cs typeface="+mj-cs"/>
              </a:rPr>
              <a:t>Ψυχολογικός</a:t>
            </a:r>
            <a:r>
              <a:rPr lang="el-GR" dirty="0" smtClean="0">
                <a:ea typeface="+mj-ea"/>
                <a:cs typeface="+mj-cs"/>
              </a:rPr>
              <a:t> ορισμός</a:t>
            </a:r>
            <a:endParaRPr lang="en-US" dirty="0">
              <a:ea typeface="+mj-ea"/>
              <a:cs typeface="+mj-cs"/>
            </a:endParaRPr>
          </a:p>
        </p:txBody>
      </p:sp>
      <p:sp>
        <p:nvSpPr>
          <p:cNvPr id="48131" name="Rectangle 3"/>
          <p:cNvSpPr>
            <a:spLocks noGrp="1" noChangeArrowheads="1"/>
          </p:cNvSpPr>
          <p:nvPr>
            <p:ph idx="1"/>
          </p:nvPr>
        </p:nvSpPr>
        <p:spPr/>
        <p:txBody>
          <a:bodyPr/>
          <a:lstStyle/>
          <a:p>
            <a:pPr eaLnBrk="1" hangingPunct="1">
              <a:lnSpc>
                <a:spcPct val="90000"/>
              </a:lnSpc>
            </a:pPr>
            <a:r>
              <a:rPr lang="el-GR" sz="2800" smtClean="0"/>
              <a:t>«Μια ανεπιθύμητη σεξουαλικού χαρακτήρα συμπεριφορά στην εργασία που εκτιμάται από τον αποδέκτη ως προσβλητική, υπερβαίνει τους πόρους του ή απειλή την ευζωία της, ή την ποιότητα ζωή του» </a:t>
            </a:r>
          </a:p>
          <a:p>
            <a:pPr eaLnBrk="1" hangingPunct="1">
              <a:lnSpc>
                <a:spcPct val="90000"/>
              </a:lnSpc>
            </a:pPr>
            <a:r>
              <a:rPr lang="el-GR" sz="2800" smtClean="0"/>
              <a:t>Γνωστική εκτίμηση του αποδέκτη, και την ερμηνεία </a:t>
            </a:r>
          </a:p>
          <a:p>
            <a:pPr eaLnBrk="1" hangingPunct="1">
              <a:lnSpc>
                <a:spcPct val="90000"/>
              </a:lnSpc>
            </a:pPr>
            <a:r>
              <a:rPr lang="el-GR" sz="2800" smtClean="0"/>
              <a:t>Επηρεάζεται από τα χαρακτηριστικά του ερεθισμού, τους παράγοντες του πλαισίου, και τους ατομικούς παράγοντες</a:t>
            </a:r>
          </a:p>
          <a:p>
            <a:pPr eaLnBrk="1" hangingPunct="1">
              <a:lnSpc>
                <a:spcPct val="90000"/>
              </a:lnSpc>
              <a:buFontTx/>
              <a:buNone/>
            </a:pPr>
            <a:endParaRPr lang="en-US" sz="2800" smtClean="0"/>
          </a:p>
        </p:txBody>
      </p:sp>
    </p:spTree>
  </p:cSld>
  <p:clrMapOvr>
    <a:masterClrMapping/>
  </p:clrMapOvr>
  <p:transition>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1066800"/>
            <a:ext cx="7248525" cy="1366837"/>
          </a:xfrm>
        </p:spPr>
        <p:txBody>
          <a:bodyPr/>
          <a:lstStyle/>
          <a:p>
            <a:pPr eaLnBrk="1" fontAlgn="auto" hangingPunct="1">
              <a:spcAft>
                <a:spcPts val="0"/>
              </a:spcAft>
              <a:defRPr/>
            </a:pPr>
            <a:r>
              <a:rPr lang="el-GR" sz="4000" dirty="0">
                <a:ea typeface="+mj-ea"/>
                <a:cs typeface="+mj-cs"/>
              </a:rPr>
              <a:t>Τι είναι η έμφυλη βία;</a:t>
            </a:r>
            <a:endParaRPr lang="en-US" sz="4000" dirty="0">
              <a:ea typeface="+mj-ea"/>
              <a:cs typeface="+mj-cs"/>
            </a:endParaRPr>
          </a:p>
        </p:txBody>
      </p:sp>
      <p:sp>
        <p:nvSpPr>
          <p:cNvPr id="16387" name="Rectangle 3"/>
          <p:cNvSpPr>
            <a:spLocks noGrp="1" noChangeArrowheads="1"/>
          </p:cNvSpPr>
          <p:nvPr>
            <p:ph idx="1"/>
          </p:nvPr>
        </p:nvSpPr>
        <p:spPr>
          <a:xfrm>
            <a:off x="263525" y="3789363"/>
            <a:ext cx="7386638" cy="2306637"/>
          </a:xfrm>
        </p:spPr>
        <p:txBody>
          <a:bodyPr/>
          <a:lstStyle/>
          <a:p>
            <a:pPr eaLnBrk="1" hangingPunct="1"/>
            <a:endParaRPr lang="en-US"/>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l-GR">
                <a:ea typeface="+mj-ea"/>
                <a:cs typeface="+mj-cs"/>
              </a:rPr>
              <a:t>Νομικός ορισμός</a:t>
            </a:r>
            <a:endParaRPr lang="en-US">
              <a:ea typeface="+mj-ea"/>
              <a:cs typeface="+mj-cs"/>
            </a:endParaRPr>
          </a:p>
        </p:txBody>
      </p:sp>
      <p:sp>
        <p:nvSpPr>
          <p:cNvPr id="50179" name="Rectangle 3"/>
          <p:cNvSpPr>
            <a:spLocks noGrp="1" noChangeArrowheads="1"/>
          </p:cNvSpPr>
          <p:nvPr>
            <p:ph idx="1"/>
          </p:nvPr>
        </p:nvSpPr>
        <p:spPr/>
        <p:txBody>
          <a:bodyPr/>
          <a:lstStyle/>
          <a:p>
            <a:pPr eaLnBrk="1" hangingPunct="1">
              <a:lnSpc>
                <a:spcPct val="80000"/>
              </a:lnSpc>
            </a:pPr>
            <a:r>
              <a:rPr lang="el-GR" sz="2400" dirty="0"/>
              <a:t>Διαφορετικός</a:t>
            </a:r>
          </a:p>
          <a:p>
            <a:pPr eaLnBrk="1" hangingPunct="1">
              <a:lnSpc>
                <a:spcPct val="80000"/>
              </a:lnSpc>
            </a:pPr>
            <a:r>
              <a:rPr lang="el-GR" sz="2400" dirty="0"/>
              <a:t>Οποιαδήποτε ανεπιθύμητη συμπεριφορά συνδεόμενη με το φύλο ενός προσώπου, με σκοπό ή αποτέλεσμα την παραβίαση της αξιοπρέπειας του προσώπου αυτού και τη δημιουργία εκφοβιστικού, εξευτελιστικού, ταπεινωτικού ή επιθετικού περιβάλλοντος. </a:t>
            </a:r>
          </a:p>
          <a:p>
            <a:pPr eaLnBrk="1" hangingPunct="1">
              <a:lnSpc>
                <a:spcPct val="80000"/>
              </a:lnSpc>
            </a:pPr>
            <a:r>
              <a:rPr lang="el-GR" sz="2400" dirty="0"/>
              <a:t>Η σεξουαλική παρενόχληση αφορά σε οιαδήποτε μορφή ανεπιθύμητης λεκτικής, ή μη λεκτικής, ή σωματικής συμπεριφοράς σεξουαλικού χαρακτήρα, με σκοπό ή αποτέλεσμα την προσβολή της αξιοπρέπειας ενός ατόμου, ιδίως με τη δημιουργία εκφοβιστικού, εξευτελιστικού, ταπεινωτικού η επιθετικού περιβάλλοντος.</a:t>
            </a:r>
            <a:endParaRPr lang="en-US" sz="2400" dirty="0"/>
          </a:p>
        </p:txBody>
      </p:sp>
    </p:spTree>
  </p:cSld>
  <p:clrMapOvr>
    <a:masterClrMapping/>
  </p:clrMapOvr>
  <mc:AlternateContent xmlns:mc="http://schemas.openxmlformats.org/markup-compatibility/2006">
    <mc:Choice xmlns:mp="http://schemas.microsoft.com/office/mac/powerpoint/2008/main" xmlns:mv="urn:schemas-microsoft-com:mac:vml" xmlns="" Requires="mp">
      <mp:transition>
        <mp:cube dir="u"/>
      </mp:transition>
    </mc:Choice>
    <mc:Fallback>
      <p:transition>
        <p:cover dir="u"/>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l-GR">
                <a:ea typeface="+mj-ea"/>
                <a:cs typeface="+mj-cs"/>
              </a:rPr>
              <a:t>Συμπεράσματα</a:t>
            </a:r>
            <a:endParaRPr lang="en-US">
              <a:ea typeface="+mj-ea"/>
              <a:cs typeface="+mj-cs"/>
            </a:endParaRPr>
          </a:p>
        </p:txBody>
      </p:sp>
      <p:sp>
        <p:nvSpPr>
          <p:cNvPr id="52227" name="Rectangle 3"/>
          <p:cNvSpPr>
            <a:spLocks noGrp="1" noChangeArrowheads="1"/>
          </p:cNvSpPr>
          <p:nvPr>
            <p:ph idx="1"/>
          </p:nvPr>
        </p:nvSpPr>
        <p:spPr/>
        <p:txBody>
          <a:bodyPr/>
          <a:lstStyle/>
          <a:p>
            <a:pPr lvl="1" eaLnBrk="1" hangingPunct="1"/>
            <a:r>
              <a:rPr lang="el-GR" sz="2400">
                <a:solidFill>
                  <a:schemeClr val="tx1"/>
                </a:solidFill>
                <a:ea typeface="Arial" pitchFamily="-112" charset="0"/>
                <a:cs typeface="Arial" pitchFamily="-112" charset="0"/>
              </a:rPr>
              <a:t>Η βία...αφορά:</a:t>
            </a:r>
          </a:p>
          <a:p>
            <a:pPr lvl="1" eaLnBrk="1" hangingPunct="1"/>
            <a:r>
              <a:rPr lang="el-GR" sz="2400">
                <a:solidFill>
                  <a:schemeClr val="tx1"/>
                </a:solidFill>
                <a:ea typeface="Arial" pitchFamily="-112" charset="0"/>
                <a:cs typeface="Arial" pitchFamily="-112" charset="0"/>
              </a:rPr>
              <a:t>Φύλο και εξουσία-χειραγώγηση</a:t>
            </a:r>
          </a:p>
          <a:p>
            <a:pPr lvl="1" eaLnBrk="1" hangingPunct="1"/>
            <a:r>
              <a:rPr lang="el-GR" sz="2400">
                <a:solidFill>
                  <a:schemeClr val="tx1"/>
                </a:solidFill>
                <a:ea typeface="Arial" pitchFamily="-112" charset="0"/>
                <a:cs typeface="Arial" pitchFamily="-112" charset="0"/>
              </a:rPr>
              <a:t>Ποικίλη νοηματοδότηση </a:t>
            </a:r>
          </a:p>
          <a:p>
            <a:pPr lvl="1" eaLnBrk="1" hangingPunct="1"/>
            <a:r>
              <a:rPr lang="el-GR" sz="2400">
                <a:solidFill>
                  <a:schemeClr val="tx1"/>
                </a:solidFill>
                <a:ea typeface="Arial" pitchFamily="-112" charset="0"/>
                <a:cs typeface="Arial" pitchFamily="-112" charset="0"/>
              </a:rPr>
              <a:t>Είναι πολύπλοκη </a:t>
            </a:r>
          </a:p>
          <a:p>
            <a:pPr lvl="1" eaLnBrk="1" hangingPunct="1"/>
            <a:r>
              <a:rPr lang="el-GR" sz="2400">
                <a:solidFill>
                  <a:schemeClr val="tx1"/>
                </a:solidFill>
                <a:ea typeface="Arial" pitchFamily="-112" charset="0"/>
                <a:cs typeface="Arial" pitchFamily="-112" charset="0"/>
              </a:rPr>
              <a:t>Θέσεις και πλαίσια την ορίζουν διαφορετικά </a:t>
            </a:r>
          </a:p>
          <a:p>
            <a:pPr lvl="1" eaLnBrk="1" hangingPunct="1"/>
            <a:r>
              <a:rPr lang="el-GR" sz="2400">
                <a:solidFill>
                  <a:schemeClr val="tx1"/>
                </a:solidFill>
                <a:ea typeface="Arial" pitchFamily="-112" charset="0"/>
                <a:cs typeface="Arial" pitchFamily="-112" charset="0"/>
              </a:rPr>
              <a:t>Οι θέσεις που οι σύμβουλοι υιοθετούν έχουν συνέπειες π.χ. για τις προσδοκίες των συμβούλων ως προς τις αντιμετώπιση της βίας και για τη συνεργασία τους π.χ. με τις άλλες ειδικότητες;</a:t>
            </a:r>
            <a:endParaRPr lang="en-US" sz="2400">
              <a:solidFill>
                <a:schemeClr val="tx1"/>
              </a:solidFill>
              <a:ea typeface="Arial" pitchFamily="-112" charset="0"/>
              <a:cs typeface="Arial" pitchFamily="-112" charset="0"/>
            </a:endParaRPr>
          </a:p>
        </p:txBody>
      </p:sp>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fontAlgn="auto" hangingPunct="1">
              <a:spcAft>
                <a:spcPts val="0"/>
              </a:spcAft>
              <a:defRPr/>
            </a:pPr>
            <a:endParaRPr lang="en-US">
              <a:ea typeface="+mj-ea"/>
              <a:cs typeface="+mj-cs"/>
            </a:endParaRPr>
          </a:p>
        </p:txBody>
      </p:sp>
      <p:sp>
        <p:nvSpPr>
          <p:cNvPr id="56323" name="Rectangle 3"/>
          <p:cNvSpPr>
            <a:spLocks noGrp="1" noChangeArrowheads="1"/>
          </p:cNvSpPr>
          <p:nvPr>
            <p:ph idx="1"/>
          </p:nvPr>
        </p:nvSpPr>
        <p:spPr/>
        <p:txBody>
          <a:bodyPr/>
          <a:lstStyle/>
          <a:p>
            <a:pPr eaLnBrk="1" hangingPunct="1">
              <a:lnSpc>
                <a:spcPct val="90000"/>
              </a:lnSpc>
            </a:pPr>
            <a:r>
              <a:rPr lang="el-GR" sz="2800" dirty="0"/>
              <a:t>Φύλο </a:t>
            </a:r>
          </a:p>
          <a:p>
            <a:pPr lvl="1" eaLnBrk="1" hangingPunct="1">
              <a:lnSpc>
                <a:spcPct val="90000"/>
              </a:lnSpc>
            </a:pPr>
            <a:r>
              <a:rPr lang="el-GR" sz="2400" dirty="0">
                <a:solidFill>
                  <a:schemeClr val="tx1"/>
                </a:solidFill>
                <a:ea typeface="Arial" pitchFamily="-112" charset="0"/>
                <a:cs typeface="Arial" pitchFamily="-112" charset="0"/>
              </a:rPr>
              <a:t>Προσδίζει ταυτότητα</a:t>
            </a:r>
          </a:p>
          <a:p>
            <a:pPr lvl="1" eaLnBrk="1" hangingPunct="1">
              <a:lnSpc>
                <a:spcPct val="90000"/>
              </a:lnSpc>
            </a:pPr>
            <a:r>
              <a:rPr lang="el-GR" sz="2400" dirty="0">
                <a:solidFill>
                  <a:schemeClr val="tx1"/>
                </a:solidFill>
                <a:ea typeface="Arial" pitchFamily="-112" charset="0"/>
                <a:cs typeface="Arial" pitchFamily="-112" charset="0"/>
              </a:rPr>
              <a:t>Κοινωνικούς ρόλους</a:t>
            </a:r>
          </a:p>
          <a:p>
            <a:pPr lvl="1" eaLnBrk="1" hangingPunct="1">
              <a:lnSpc>
                <a:spcPct val="90000"/>
              </a:lnSpc>
            </a:pPr>
            <a:r>
              <a:rPr lang="el-GR" sz="2400" dirty="0">
                <a:solidFill>
                  <a:schemeClr val="tx1"/>
                </a:solidFill>
                <a:ea typeface="Arial" pitchFamily="-112" charset="0"/>
                <a:cs typeface="Arial" pitchFamily="-112" charset="0"/>
              </a:rPr>
              <a:t>Ταύτιση με τους κοινωνικούς ρόλους</a:t>
            </a:r>
          </a:p>
          <a:p>
            <a:pPr lvl="1" eaLnBrk="1" hangingPunct="1">
              <a:lnSpc>
                <a:spcPct val="90000"/>
              </a:lnSpc>
            </a:pPr>
            <a:r>
              <a:rPr lang="el-GR" sz="2400" dirty="0">
                <a:solidFill>
                  <a:schemeClr val="tx1"/>
                </a:solidFill>
                <a:ea typeface="Arial" pitchFamily="-112" charset="0"/>
                <a:cs typeface="Arial" pitchFamily="-112" charset="0"/>
              </a:rPr>
              <a:t>Κατηγοροποιεί τους ανθρώπους</a:t>
            </a:r>
          </a:p>
          <a:p>
            <a:pPr lvl="1" eaLnBrk="1" hangingPunct="1">
              <a:lnSpc>
                <a:spcPct val="90000"/>
              </a:lnSpc>
            </a:pPr>
            <a:r>
              <a:rPr lang="el-GR" sz="2400" dirty="0">
                <a:solidFill>
                  <a:schemeClr val="tx1"/>
                </a:solidFill>
                <a:ea typeface="Arial" pitchFamily="-112" charset="0"/>
                <a:cs typeface="Arial" pitchFamily="-112" charset="0"/>
              </a:rPr>
              <a:t>Ιεραρχεί –αξιολογητική λειτουργία </a:t>
            </a:r>
          </a:p>
          <a:p>
            <a:pPr eaLnBrk="1" hangingPunct="1">
              <a:lnSpc>
                <a:spcPct val="90000"/>
              </a:lnSpc>
            </a:pPr>
            <a:r>
              <a:rPr lang="el-GR" sz="2800" dirty="0"/>
              <a:t>Εξουσία</a:t>
            </a:r>
          </a:p>
          <a:p>
            <a:pPr eaLnBrk="1" hangingPunct="1">
              <a:lnSpc>
                <a:spcPct val="90000"/>
              </a:lnSpc>
            </a:pPr>
            <a:r>
              <a:rPr lang="el-GR" sz="2800" dirty="0"/>
              <a:t>Πλαίσιο Σχέσης</a:t>
            </a:r>
          </a:p>
          <a:p>
            <a:pPr lvl="2" eaLnBrk="1" hangingPunct="1">
              <a:lnSpc>
                <a:spcPct val="90000"/>
              </a:lnSpc>
            </a:pPr>
            <a:r>
              <a:rPr lang="el-GR" dirty="0">
                <a:ea typeface="Arial" pitchFamily="-112" charset="0"/>
                <a:cs typeface="Arial" pitchFamily="-112" charset="0"/>
              </a:rPr>
              <a:t>Γάμου, ερωτικού δεσμού, οικογενειακής σχέσης, </a:t>
            </a:r>
          </a:p>
          <a:p>
            <a:pPr lvl="2" eaLnBrk="1" hangingPunct="1">
              <a:lnSpc>
                <a:spcPct val="90000"/>
              </a:lnSpc>
            </a:pPr>
            <a:r>
              <a:rPr lang="el-GR" dirty="0">
                <a:ea typeface="Arial" pitchFamily="-112" charset="0"/>
                <a:cs typeface="Arial" pitchFamily="-112" charset="0"/>
              </a:rPr>
              <a:t>Εξαναγκαστικής σχέσης,  πολέμου, </a:t>
            </a:r>
          </a:p>
          <a:p>
            <a:pPr lvl="2" eaLnBrk="1" hangingPunct="1">
              <a:lnSpc>
                <a:spcPct val="90000"/>
              </a:lnSpc>
            </a:pPr>
            <a:r>
              <a:rPr lang="el-GR" dirty="0">
                <a:ea typeface="Arial" pitchFamily="-112" charset="0"/>
                <a:cs typeface="Arial" pitchFamily="-112" charset="0"/>
              </a:rPr>
              <a:t>Κοινωνικό πλαίσιο, συνεργασία με άλλες ειδικότητες</a:t>
            </a:r>
          </a:p>
          <a:p>
            <a:pPr eaLnBrk="1" hangingPunct="1">
              <a:lnSpc>
                <a:spcPct val="90000"/>
              </a:lnSpc>
            </a:pPr>
            <a:endParaRPr lang="el-GR" sz="2800" dirty="0"/>
          </a:p>
          <a:p>
            <a:pPr eaLnBrk="1" hangingPunct="1">
              <a:lnSpc>
                <a:spcPct val="90000"/>
              </a:lnSpc>
            </a:pPr>
            <a:endParaRPr lang="en-US" sz="2800"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fontAlgn="auto" hangingPunct="1">
              <a:spcAft>
                <a:spcPts val="0"/>
              </a:spcAft>
              <a:defRPr/>
            </a:pPr>
            <a:r>
              <a:rPr lang="el-GR" dirty="0" smtClean="0">
                <a:ea typeface="Arial" pitchFamily="-112" charset="0"/>
                <a:cs typeface="Arial" pitchFamily="-112" charset="0"/>
              </a:rPr>
              <a:t>Πολυπλοκότητα </a:t>
            </a:r>
            <a:r>
              <a:rPr lang="el-GR" cap="none" dirty="0" smtClean="0">
                <a:ea typeface="Arial" pitchFamily="-112" charset="0"/>
                <a:cs typeface="Arial" pitchFamily="-112" charset="0"/>
              </a:rPr>
              <a:t>τηςβίας</a:t>
            </a:r>
            <a:endParaRPr lang="en-US" cap="none" dirty="0">
              <a:ea typeface="+mj-ea"/>
              <a:cs typeface="+mj-cs"/>
            </a:endParaRPr>
          </a:p>
        </p:txBody>
      </p:sp>
      <p:sp>
        <p:nvSpPr>
          <p:cNvPr id="58371" name="Rectangle 3"/>
          <p:cNvSpPr>
            <a:spLocks noGrp="1" noChangeArrowheads="1"/>
          </p:cNvSpPr>
          <p:nvPr>
            <p:ph idx="1"/>
          </p:nvPr>
        </p:nvSpPr>
        <p:spPr/>
        <p:txBody>
          <a:bodyPr/>
          <a:lstStyle/>
          <a:p>
            <a:pPr eaLnBrk="1" hangingPunct="1">
              <a:lnSpc>
                <a:spcPct val="80000"/>
              </a:lnSpc>
            </a:pPr>
            <a:r>
              <a:rPr lang="el-GR" sz="2000"/>
              <a:t>Γλωσσικές δυναμικές</a:t>
            </a:r>
          </a:p>
          <a:p>
            <a:pPr lvl="1" eaLnBrk="1" hangingPunct="1">
              <a:lnSpc>
                <a:spcPct val="80000"/>
              </a:lnSpc>
            </a:pPr>
            <a:r>
              <a:rPr lang="el-GR" sz="1800">
                <a:solidFill>
                  <a:schemeClr val="tx1"/>
                </a:solidFill>
                <a:ea typeface="Arial" pitchFamily="-112" charset="0"/>
                <a:cs typeface="Arial" pitchFamily="-112" charset="0"/>
              </a:rPr>
              <a:t>Ζηλεύει=έκφραση αγάπης</a:t>
            </a:r>
          </a:p>
          <a:p>
            <a:pPr lvl="1" eaLnBrk="1" hangingPunct="1">
              <a:lnSpc>
                <a:spcPct val="80000"/>
              </a:lnSpc>
            </a:pPr>
            <a:r>
              <a:rPr lang="el-GR" sz="1800">
                <a:solidFill>
                  <a:schemeClr val="tx1"/>
                </a:solidFill>
                <a:ea typeface="Arial" pitchFamily="-112" charset="0"/>
                <a:cs typeface="Arial" pitchFamily="-112" charset="0"/>
              </a:rPr>
              <a:t>Ζηλεύει=ψυχολογική βία</a:t>
            </a:r>
          </a:p>
          <a:p>
            <a:pPr lvl="1" eaLnBrk="1" hangingPunct="1">
              <a:lnSpc>
                <a:spcPct val="80000"/>
              </a:lnSpc>
            </a:pPr>
            <a:r>
              <a:rPr lang="el-GR" sz="1800">
                <a:solidFill>
                  <a:schemeClr val="tx1"/>
                </a:solidFill>
                <a:ea typeface="Arial" pitchFamily="-112" charset="0"/>
                <a:cs typeface="Arial" pitchFamily="-112" charset="0"/>
              </a:rPr>
              <a:t>Γυναίκες που τρώνε ξύλο, Κακοποιημένες γυναίκες # γυναίκες με προβλήματα κακοποίησης</a:t>
            </a:r>
            <a:r>
              <a:rPr lang="en-GB" sz="1800">
                <a:solidFill>
                  <a:schemeClr val="tx1"/>
                </a:solidFill>
                <a:ea typeface="Arial" pitchFamily="-112" charset="0"/>
                <a:cs typeface="Arial" pitchFamily="-112" charset="0"/>
              </a:rPr>
              <a:t>,</a:t>
            </a:r>
            <a:r>
              <a:rPr lang="el-GR" sz="1800">
                <a:solidFill>
                  <a:schemeClr val="tx1"/>
                </a:solidFill>
                <a:ea typeface="Arial" pitchFamily="-112" charset="0"/>
                <a:cs typeface="Arial" pitchFamily="-112" charset="0"/>
              </a:rPr>
              <a:t>γυναίκες με εμπειρίες βίας/κακοποίησης</a:t>
            </a:r>
          </a:p>
          <a:p>
            <a:pPr eaLnBrk="1" hangingPunct="1">
              <a:lnSpc>
                <a:spcPct val="80000"/>
              </a:lnSpc>
            </a:pPr>
            <a:r>
              <a:rPr lang="el-GR" sz="2000"/>
              <a:t>Κοινωνικές στάσεις και κοινωνικές διεργασίες κατανόησης </a:t>
            </a:r>
          </a:p>
          <a:p>
            <a:pPr lvl="1" eaLnBrk="1" hangingPunct="1">
              <a:lnSpc>
                <a:spcPct val="80000"/>
              </a:lnSpc>
            </a:pPr>
            <a:r>
              <a:rPr lang="el-GR" sz="1800">
                <a:solidFill>
                  <a:schemeClr val="tx1"/>
                </a:solidFill>
                <a:ea typeface="Arial" pitchFamily="-112" charset="0"/>
                <a:cs typeface="Arial" pitchFamily="-112" charset="0"/>
              </a:rPr>
              <a:t>Ενοχοποίηση του θύματος</a:t>
            </a:r>
          </a:p>
          <a:p>
            <a:pPr lvl="2" eaLnBrk="1" hangingPunct="1">
              <a:lnSpc>
                <a:spcPct val="80000"/>
              </a:lnSpc>
            </a:pPr>
            <a:r>
              <a:rPr lang="el-GR" sz="1600">
                <a:ea typeface="Arial" pitchFamily="-112" charset="0"/>
                <a:cs typeface="Arial" pitchFamily="-112" charset="0"/>
              </a:rPr>
              <a:t>Τι έκανες; Δεν έφευγες; Δεν κρατούσες το στόμα σου κλειστό! </a:t>
            </a:r>
          </a:p>
          <a:p>
            <a:pPr lvl="2" eaLnBrk="1" hangingPunct="1">
              <a:lnSpc>
                <a:spcPct val="80000"/>
              </a:lnSpc>
            </a:pPr>
            <a:r>
              <a:rPr lang="el-GR" sz="1600">
                <a:ea typeface="Arial" pitchFamily="-112" charset="0"/>
                <a:cs typeface="Arial" pitchFamily="-112" charset="0"/>
              </a:rPr>
              <a:t>Γιατί δεν φεύγει και κάθεται # Καλά δεν τον σταματάει κανείς!</a:t>
            </a:r>
          </a:p>
          <a:p>
            <a:pPr eaLnBrk="1" hangingPunct="1">
              <a:lnSpc>
                <a:spcPct val="80000"/>
              </a:lnSpc>
            </a:pPr>
            <a:r>
              <a:rPr lang="el-GR" sz="2000"/>
              <a:t>Ψυχολογικές αντιδράσεις</a:t>
            </a:r>
          </a:p>
          <a:p>
            <a:pPr lvl="1" eaLnBrk="1" hangingPunct="1">
              <a:lnSpc>
                <a:spcPct val="80000"/>
              </a:lnSpc>
            </a:pPr>
            <a:r>
              <a:rPr lang="el-GR" sz="1800">
                <a:solidFill>
                  <a:schemeClr val="tx1"/>
                </a:solidFill>
                <a:ea typeface="Arial" pitchFamily="-112" charset="0"/>
                <a:cs typeface="Arial" pitchFamily="-112" charset="0"/>
              </a:rPr>
              <a:t>Υποτίμηση της βίας: γυναίκες και ειδικοί</a:t>
            </a:r>
          </a:p>
          <a:p>
            <a:pPr lvl="1" eaLnBrk="1" hangingPunct="1">
              <a:lnSpc>
                <a:spcPct val="80000"/>
              </a:lnSpc>
            </a:pPr>
            <a:r>
              <a:rPr lang="el-GR" sz="1800">
                <a:solidFill>
                  <a:schemeClr val="tx1"/>
                </a:solidFill>
                <a:ea typeface="Arial" pitchFamily="-112" charset="0"/>
                <a:cs typeface="Arial" pitchFamily="-112" charset="0"/>
              </a:rPr>
              <a:t>Οι ειδικοί δεν ρωτούν</a:t>
            </a:r>
          </a:p>
          <a:p>
            <a:pPr lvl="1" eaLnBrk="1" hangingPunct="1">
              <a:lnSpc>
                <a:spcPct val="80000"/>
              </a:lnSpc>
            </a:pPr>
            <a:r>
              <a:rPr lang="el-GR" sz="1800">
                <a:solidFill>
                  <a:schemeClr val="tx1"/>
                </a:solidFill>
                <a:ea typeface="Arial" pitchFamily="-112" charset="0"/>
                <a:cs typeface="Arial" pitchFamily="-112" charset="0"/>
              </a:rPr>
              <a:t>ΜΜΕ: ο δράστης είχε ψυχολογικά προβλήματα</a:t>
            </a:r>
          </a:p>
          <a:p>
            <a:pPr lvl="1" eaLnBrk="1" hangingPunct="1">
              <a:lnSpc>
                <a:spcPct val="80000"/>
              </a:lnSpc>
            </a:pPr>
            <a:r>
              <a:rPr lang="el-GR" sz="1800">
                <a:solidFill>
                  <a:schemeClr val="tx1"/>
                </a:solidFill>
                <a:ea typeface="Arial" pitchFamily="-112" charset="0"/>
                <a:cs typeface="Arial" pitchFamily="-112" charset="0"/>
              </a:rPr>
              <a:t>Ψυχολογική εξάρτηση – τρόμος –ντροπή</a:t>
            </a:r>
          </a:p>
          <a:p>
            <a:pPr lvl="1" eaLnBrk="1" hangingPunct="1">
              <a:lnSpc>
                <a:spcPct val="80000"/>
              </a:lnSpc>
            </a:pPr>
            <a:r>
              <a:rPr lang="el-GR" sz="1800">
                <a:solidFill>
                  <a:schemeClr val="tx1"/>
                </a:solidFill>
                <a:ea typeface="Arial" pitchFamily="-112" charset="0"/>
                <a:cs typeface="Arial" pitchFamily="-112" charset="0"/>
              </a:rPr>
              <a:t>Ανθεκτικότητα – διατήρηση των μακροχρόνιων βίαιων σχέσων </a:t>
            </a:r>
          </a:p>
          <a:p>
            <a:pPr algn="ctr" eaLnBrk="1" hangingPunct="1">
              <a:lnSpc>
                <a:spcPct val="80000"/>
              </a:lnSpc>
            </a:pPr>
            <a:endParaRPr lang="en-US" sz="2000"/>
          </a:p>
        </p:txBody>
      </p:sp>
    </p:spTree>
  </p:cSld>
  <p:clrMapOvr>
    <a:masterClrMapping/>
  </p:clrMapOvr>
  <p:transition>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l-GR" sz="3600" cap="none" dirty="0">
                <a:ea typeface="+mj-ea"/>
                <a:cs typeface="+mj-cs"/>
              </a:rPr>
              <a:t>Οικονομικοί και</a:t>
            </a:r>
            <a:r>
              <a:rPr lang="el-GR" sz="3600" cap="none" dirty="0" smtClean="0">
                <a:ea typeface="+mj-ea"/>
                <a:cs typeface="+mj-cs"/>
              </a:rPr>
              <a:t> κοινωνικοί παράγοντες </a:t>
            </a:r>
            <a:endParaRPr lang="en-US" sz="3600" cap="none" dirty="0">
              <a:ea typeface="+mj-ea"/>
              <a:cs typeface="+mj-cs"/>
            </a:endParaRPr>
          </a:p>
        </p:txBody>
      </p:sp>
      <p:sp>
        <p:nvSpPr>
          <p:cNvPr id="60419" name="Rectangle 3"/>
          <p:cNvSpPr>
            <a:spLocks noGrp="1" noChangeArrowheads="1"/>
          </p:cNvSpPr>
          <p:nvPr>
            <p:ph idx="1"/>
          </p:nvPr>
        </p:nvSpPr>
        <p:spPr/>
        <p:txBody>
          <a:bodyPr/>
          <a:lstStyle/>
          <a:p>
            <a:pPr eaLnBrk="1" hangingPunct="1">
              <a:lnSpc>
                <a:spcPct val="80000"/>
              </a:lnSpc>
            </a:pPr>
            <a:r>
              <a:rPr lang="en-GB" sz="1800" dirty="0" smtClean="0"/>
              <a:t>O</a:t>
            </a:r>
            <a:r>
              <a:rPr lang="el-GR" sz="1800" dirty="0" smtClean="0"/>
              <a:t>ικονομική δυσπραγία- οικονομικές διακρίσεις</a:t>
            </a:r>
          </a:p>
          <a:p>
            <a:pPr lvl="1" eaLnBrk="1" hangingPunct="1">
              <a:lnSpc>
                <a:spcPct val="80000"/>
              </a:lnSpc>
            </a:pPr>
            <a:r>
              <a:rPr lang="el-GR" sz="1600" dirty="0" smtClean="0">
                <a:solidFill>
                  <a:schemeClr val="tx1"/>
                </a:solidFill>
                <a:ea typeface="Arial" pitchFamily="-112" charset="0"/>
                <a:cs typeface="Arial" pitchFamily="-112" charset="0"/>
              </a:rPr>
              <a:t>οι πρόσφατες οικονομικές συνέπειες της κρίσης στη λειτουργία των δομών για την υποστήριξη γυναικών με προβλήματα βίας</a:t>
            </a:r>
          </a:p>
          <a:p>
            <a:pPr eaLnBrk="1" hangingPunct="1">
              <a:lnSpc>
                <a:spcPct val="80000"/>
              </a:lnSpc>
            </a:pPr>
            <a:r>
              <a:rPr lang="en-GB" sz="1800" dirty="0" smtClean="0"/>
              <a:t>H</a:t>
            </a:r>
            <a:r>
              <a:rPr lang="el-GR" sz="1800" dirty="0" smtClean="0"/>
              <a:t> έλλειψη δομών και θεσμών, οικονομικών, στεγαστικών, υιοθέτηση μέτρων νομικών </a:t>
            </a:r>
          </a:p>
          <a:p>
            <a:pPr eaLnBrk="1" hangingPunct="1">
              <a:lnSpc>
                <a:spcPct val="80000"/>
              </a:lnSpc>
            </a:pPr>
            <a:r>
              <a:rPr lang="en-GB" sz="1800" dirty="0" smtClean="0"/>
              <a:t>O</a:t>
            </a:r>
            <a:r>
              <a:rPr lang="el-GR" sz="1800" dirty="0" smtClean="0"/>
              <a:t>ι διακρίσεις φύλου στην εκπαίδευση</a:t>
            </a:r>
          </a:p>
          <a:p>
            <a:pPr eaLnBrk="1" hangingPunct="1">
              <a:lnSpc>
                <a:spcPct val="80000"/>
              </a:lnSpc>
            </a:pPr>
            <a:r>
              <a:rPr lang="en-GB" sz="1800" dirty="0" smtClean="0"/>
              <a:t>H</a:t>
            </a:r>
            <a:r>
              <a:rPr lang="el-GR" sz="1800" dirty="0" smtClean="0"/>
              <a:t> κοινωνική ενημέρωση και ευαισθησία για τα ζητήματα βίας και την ισότητα </a:t>
            </a:r>
          </a:p>
          <a:p>
            <a:pPr eaLnBrk="1" hangingPunct="1">
              <a:lnSpc>
                <a:spcPct val="80000"/>
              </a:lnSpc>
            </a:pPr>
            <a:r>
              <a:rPr lang="en-GB" sz="1800" dirty="0" smtClean="0"/>
              <a:t>T</a:t>
            </a:r>
            <a:r>
              <a:rPr lang="el-GR" sz="1800" dirty="0" smtClean="0"/>
              <a:t>ο φαινόμενο της οροφής όπου οι γυναίκες δεν διακρίνονται σε υψηλές θέσεις, ή εμποδίζονται, οι χαμηλές αμοιβές των γυναικών, στα όργανα λήψης αποφάσεων και αντιπροσώπευσης, </a:t>
            </a:r>
          </a:p>
          <a:p>
            <a:pPr eaLnBrk="1" hangingPunct="1">
              <a:lnSpc>
                <a:spcPct val="80000"/>
              </a:lnSpc>
            </a:pPr>
            <a:r>
              <a:rPr lang="en-GB" sz="1800" dirty="0" smtClean="0"/>
              <a:t>O</a:t>
            </a:r>
            <a:r>
              <a:rPr lang="el-GR" sz="1800" dirty="0" smtClean="0"/>
              <a:t> διαφορετικός σεξουαλικός προσανατολισμός, η ηλικία, η εθνική καταγωγή, </a:t>
            </a:r>
          </a:p>
          <a:p>
            <a:pPr eaLnBrk="1" hangingPunct="1">
              <a:lnSpc>
                <a:spcPct val="80000"/>
              </a:lnSpc>
            </a:pPr>
            <a:endParaRPr lang="el-GR" sz="1800" dirty="0" smtClean="0"/>
          </a:p>
          <a:p>
            <a:pPr lvl="1" eaLnBrk="1" hangingPunct="1">
              <a:lnSpc>
                <a:spcPct val="80000"/>
              </a:lnSpc>
            </a:pPr>
            <a:r>
              <a:rPr lang="el-GR" sz="1600" dirty="0" smtClean="0">
                <a:solidFill>
                  <a:schemeClr val="tx1"/>
                </a:solidFill>
                <a:ea typeface="Arial" pitchFamily="-112" charset="0"/>
                <a:cs typeface="Arial" pitchFamily="-112" charset="0"/>
              </a:rPr>
              <a:t>Π.χ. Γυναίκες με αλβανική καταγωγή μπορεί να φοβούνται την απόρριψη του κοινωνικού πλαισίου και την εναντίωσή τους απέναντί τους πιο πολύ από τη έκθεση σωματική κακοποίηση. </a:t>
            </a:r>
            <a:endParaRPr lang="en-US" sz="1600" dirty="0" smtClean="0">
              <a:solidFill>
                <a:schemeClr val="tx1"/>
              </a:solidFill>
              <a:ea typeface="Arial" pitchFamily="-112" charset="0"/>
              <a:cs typeface="Arial" pitchFamily="-112" charset="0"/>
            </a:endParaRPr>
          </a:p>
        </p:txBody>
      </p:sp>
    </p:spTree>
  </p:cSld>
  <p:clrMapOvr>
    <a:masterClrMapping/>
  </p:clrMapOvr>
  <p:transition>
    <p:cover dir="l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320040"/>
            <a:ext cx="7239000" cy="1143000"/>
          </a:xfrm>
        </p:spPr>
        <p:txBody>
          <a:bodyPr>
            <a:normAutofit fontScale="90000"/>
          </a:bodyPr>
          <a:lstStyle/>
          <a:p>
            <a:pPr eaLnBrk="1" fontAlgn="auto" hangingPunct="1">
              <a:spcAft>
                <a:spcPts val="0"/>
              </a:spcAft>
              <a:defRPr/>
            </a:pPr>
            <a:r>
              <a:rPr lang="el-GR" dirty="0" smtClean="0"/>
              <a:t>Κοινωνικές </a:t>
            </a:r>
            <a:r>
              <a:rPr lang="el-GR" cap="none" dirty="0" smtClean="0"/>
              <a:t>και</a:t>
            </a:r>
            <a:r>
              <a:rPr lang="el-GR" dirty="0" smtClean="0"/>
              <a:t> πολιτισμικές πρακτικές</a:t>
            </a:r>
            <a:br>
              <a:rPr lang="el-GR" dirty="0" smtClean="0"/>
            </a:br>
            <a:endParaRPr lang="en-US" dirty="0">
              <a:ea typeface="+mj-ea"/>
              <a:cs typeface="+mj-cs"/>
            </a:endParaRPr>
          </a:p>
        </p:txBody>
      </p:sp>
      <p:sp>
        <p:nvSpPr>
          <p:cNvPr id="62467" name="Rectangle 3"/>
          <p:cNvSpPr>
            <a:spLocks noGrp="1" noChangeArrowheads="1"/>
          </p:cNvSpPr>
          <p:nvPr>
            <p:ph idx="1"/>
          </p:nvPr>
        </p:nvSpPr>
        <p:spPr/>
        <p:txBody>
          <a:bodyPr/>
          <a:lstStyle/>
          <a:p>
            <a:pPr lvl="1" eaLnBrk="1" hangingPunct="1"/>
            <a:r>
              <a:rPr lang="el-GR" sz="2800" smtClean="0">
                <a:solidFill>
                  <a:schemeClr val="tx1"/>
                </a:solidFill>
                <a:ea typeface="Arial" pitchFamily="-112" charset="0"/>
                <a:cs typeface="Arial" pitchFamily="-112" charset="0"/>
              </a:rPr>
              <a:t>Σεξισμός</a:t>
            </a:r>
          </a:p>
          <a:p>
            <a:pPr lvl="2" eaLnBrk="1" hangingPunct="1"/>
            <a:r>
              <a:rPr lang="el-GR" sz="2800" smtClean="0">
                <a:ea typeface="Arial" pitchFamily="-112" charset="0"/>
                <a:cs typeface="Arial" pitchFamily="-112" charset="0"/>
              </a:rPr>
              <a:t>απροκάλυπτος- τιμωρία γυναικών</a:t>
            </a:r>
          </a:p>
          <a:p>
            <a:pPr lvl="2" eaLnBrk="1" hangingPunct="1"/>
            <a:r>
              <a:rPr lang="el-GR" sz="2800" smtClean="0">
                <a:ea typeface="Arial" pitchFamily="-112" charset="0"/>
                <a:cs typeface="Arial" pitchFamily="-112" charset="0"/>
              </a:rPr>
              <a:t>Κεκαλυμμένος – να υιοθετούν τις ανδρικές απόψεις – Να ρωτούν τον άνδρα ή να του αφήνουν περισσότερο χρόνο να μιλήσει</a:t>
            </a:r>
          </a:p>
          <a:p>
            <a:pPr lvl="2" eaLnBrk="1" hangingPunct="1"/>
            <a:r>
              <a:rPr lang="el-GR" sz="2800" smtClean="0">
                <a:ea typeface="Arial" pitchFamily="-112" charset="0"/>
                <a:cs typeface="Arial" pitchFamily="-112" charset="0"/>
              </a:rPr>
              <a:t>Υποσυνείδητος: π.χ. Μεταφορά αρρώστων μόνο από άνδρες</a:t>
            </a:r>
          </a:p>
          <a:p>
            <a:pPr lvl="2" eaLnBrk="1" hangingPunct="1"/>
            <a:r>
              <a:rPr lang="el-GR" sz="2800" smtClean="0">
                <a:ea typeface="Arial" pitchFamily="-112" charset="0"/>
                <a:cs typeface="Arial" pitchFamily="-112" charset="0"/>
              </a:rPr>
              <a:t>Σε ένα ζευγάρι πάντα η γυναίκα είναι κακιά</a:t>
            </a:r>
          </a:p>
          <a:p>
            <a:pPr lvl="2" eaLnBrk="1" hangingPunct="1">
              <a:buFontTx/>
              <a:buNone/>
            </a:pPr>
            <a:endParaRPr lang="en-US" sz="2800" smtClean="0">
              <a:ea typeface="Arial" pitchFamily="-112" charset="0"/>
              <a:cs typeface="Arial" pitchFamily="-112" charset="0"/>
            </a:endParaRPr>
          </a:p>
        </p:txBody>
      </p:sp>
    </p:spTree>
  </p:cSld>
  <p:clrMapOvr>
    <a:masterClrMapping/>
  </p:clrMapOvr>
  <mc:AlternateContent xmlns:mc="http://schemas.openxmlformats.org/markup-compatibility/2006">
    <mc:Choice xmlns:mp="http://schemas.microsoft.com/office/mac/powerpoint/2008/main" xmlns:mv="urn:schemas-microsoft-com:mac:vml" xmlns="" Requires="mp">
      <mp:transition>
        <mp:flip dir="d"/>
      </mp:transition>
    </mc:Choice>
    <mc:Fallback>
      <p:transition>
        <p:newsflash/>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l-GR">
                <a:ea typeface="+mj-ea"/>
                <a:cs typeface="+mj-cs"/>
              </a:rPr>
              <a:t>Κοινωνική αποδοχή της βίας</a:t>
            </a:r>
            <a:endParaRPr lang="en-US">
              <a:ea typeface="+mj-ea"/>
              <a:cs typeface="+mj-cs"/>
            </a:endParaRPr>
          </a:p>
        </p:txBody>
      </p:sp>
      <p:sp>
        <p:nvSpPr>
          <p:cNvPr id="64515" name="Rectangle 3"/>
          <p:cNvSpPr>
            <a:spLocks noGrp="1" noChangeArrowheads="1"/>
          </p:cNvSpPr>
          <p:nvPr>
            <p:ph idx="1"/>
          </p:nvPr>
        </p:nvSpPr>
        <p:spPr/>
        <p:txBody>
          <a:bodyPr/>
          <a:lstStyle/>
          <a:p>
            <a:pPr eaLnBrk="1" hangingPunct="1">
              <a:lnSpc>
                <a:spcPct val="80000"/>
              </a:lnSpc>
              <a:buFontTx/>
              <a:buNone/>
            </a:pPr>
            <a:r>
              <a:rPr lang="el-GR" sz="2000"/>
              <a:t>Μύθοι</a:t>
            </a:r>
          </a:p>
          <a:p>
            <a:pPr eaLnBrk="1" hangingPunct="1">
              <a:lnSpc>
                <a:spcPct val="80000"/>
              </a:lnSpc>
            </a:pPr>
            <a:r>
              <a:rPr lang="el-GR" sz="2000"/>
              <a:t>«Το ξύλο βγήκε από τον παράδεισο», </a:t>
            </a:r>
          </a:p>
          <a:p>
            <a:pPr eaLnBrk="1" hangingPunct="1">
              <a:lnSpc>
                <a:spcPct val="80000"/>
              </a:lnSpc>
            </a:pPr>
            <a:r>
              <a:rPr lang="el-GR" sz="2000" smtClean="0"/>
              <a:t>«Τα </a:t>
            </a:r>
            <a:r>
              <a:rPr lang="el-GR" sz="2000"/>
              <a:t>δυο φύλα ασκούν κακοποιητικές συμπεριφορές», </a:t>
            </a:r>
          </a:p>
          <a:p>
            <a:pPr eaLnBrk="1" hangingPunct="1">
              <a:lnSpc>
                <a:spcPct val="80000"/>
              </a:lnSpc>
            </a:pPr>
            <a:r>
              <a:rPr lang="el-GR" sz="2000" smtClean="0"/>
              <a:t>«Όταν </a:t>
            </a:r>
            <a:r>
              <a:rPr lang="el-GR" sz="2000"/>
              <a:t>μια γυναίκα λέει όχι εννοεί Ναι», </a:t>
            </a:r>
          </a:p>
          <a:p>
            <a:pPr eaLnBrk="1" hangingPunct="1">
              <a:lnSpc>
                <a:spcPct val="80000"/>
              </a:lnSpc>
            </a:pPr>
            <a:r>
              <a:rPr lang="el-GR" sz="2000" smtClean="0"/>
              <a:t>«Η </a:t>
            </a:r>
            <a:r>
              <a:rPr lang="el-GR" sz="2000"/>
              <a:t>βία στην οικογένεια είναι ιδιωτική υπόθεση» </a:t>
            </a:r>
          </a:p>
          <a:p>
            <a:pPr eaLnBrk="1" hangingPunct="1">
              <a:lnSpc>
                <a:spcPct val="80000"/>
              </a:lnSpc>
            </a:pPr>
            <a:r>
              <a:rPr lang="el-GR" sz="2000" smtClean="0"/>
              <a:t>«Οι </a:t>
            </a:r>
            <a:r>
              <a:rPr lang="el-GR" sz="2000"/>
              <a:t>νεαρές γυναίκες που βιάζονται όταν είναι μεθυσμένες φταίνε η ίδιες (π.χ. McCarry, 2009)</a:t>
            </a:r>
          </a:p>
          <a:p>
            <a:pPr eaLnBrk="1" hangingPunct="1">
              <a:lnSpc>
                <a:spcPct val="80000"/>
              </a:lnSpc>
            </a:pPr>
            <a:r>
              <a:rPr lang="el-GR" sz="2000"/>
              <a:t>Ο Βιασμός συμβαίνει μόνο από άγνωστο</a:t>
            </a:r>
          </a:p>
          <a:p>
            <a:pPr eaLnBrk="1" hangingPunct="1">
              <a:lnSpc>
                <a:spcPct val="80000"/>
              </a:lnSpc>
            </a:pPr>
            <a:r>
              <a:rPr lang="el-GR" sz="2000"/>
              <a:t>Εγκλήματα γυναικών: Νικολάου –δολοφονήθηκε γιατί δεν ανταποκρίθηκε/αντέδρασε αρνητικά στο φλερτ</a:t>
            </a:r>
          </a:p>
          <a:p>
            <a:pPr eaLnBrk="1" hangingPunct="1">
              <a:lnSpc>
                <a:spcPct val="80000"/>
              </a:lnSpc>
            </a:pPr>
            <a:r>
              <a:rPr lang="el-GR" sz="2000"/>
              <a:t>Οι διαφημίσεις </a:t>
            </a:r>
          </a:p>
          <a:p>
            <a:pPr eaLnBrk="1" hangingPunct="1">
              <a:lnSpc>
                <a:spcPct val="80000"/>
              </a:lnSpc>
            </a:pPr>
            <a:r>
              <a:rPr lang="el-GR" sz="2000"/>
              <a:t>Οι δολοφονίες γυναικών και παιδιών ως απάντηση στην οικονομική κατάρευση των ανδρών </a:t>
            </a:r>
          </a:p>
          <a:p>
            <a:pPr eaLnBrk="1" hangingPunct="1">
              <a:lnSpc>
                <a:spcPct val="80000"/>
              </a:lnSpc>
            </a:pPr>
            <a:r>
              <a:rPr lang="el-GR" sz="2000"/>
              <a:t>Προστασία των δραστών με τη μη κοινοποίηση των ονομάτων</a:t>
            </a:r>
          </a:p>
          <a:p>
            <a:pPr eaLnBrk="1" hangingPunct="1">
              <a:lnSpc>
                <a:spcPct val="80000"/>
              </a:lnSpc>
              <a:buFontTx/>
              <a:buNone/>
            </a:pPr>
            <a:endParaRPr lang="en-US" sz="2000"/>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pPr eaLnBrk="1" fontAlgn="auto" hangingPunct="1">
              <a:spcAft>
                <a:spcPts val="0"/>
              </a:spcAft>
              <a:defRPr/>
            </a:pPr>
            <a:r>
              <a:rPr lang="el-GR" sz="4000" dirty="0" smtClean="0"/>
              <a:t>Κοινωνική επικύρωση της βίας</a:t>
            </a:r>
            <a:br>
              <a:rPr lang="el-GR" sz="4000" dirty="0" smtClean="0"/>
            </a:br>
            <a:endParaRPr lang="en-US" dirty="0">
              <a:ea typeface="+mj-ea"/>
              <a:cs typeface="+mj-cs"/>
            </a:endParaRPr>
          </a:p>
        </p:txBody>
      </p:sp>
      <p:sp>
        <p:nvSpPr>
          <p:cNvPr id="66563" name="Rectangle 3"/>
          <p:cNvSpPr>
            <a:spLocks noGrp="1" noChangeArrowheads="1"/>
          </p:cNvSpPr>
          <p:nvPr>
            <p:ph idx="1"/>
          </p:nvPr>
        </p:nvSpPr>
        <p:spPr/>
        <p:txBody>
          <a:bodyPr/>
          <a:lstStyle/>
          <a:p>
            <a:pPr lvl="1" eaLnBrk="1" hangingPunct="1"/>
            <a:r>
              <a:rPr lang="el-GR" sz="2400" smtClean="0">
                <a:solidFill>
                  <a:schemeClr val="tx1"/>
                </a:solidFill>
                <a:ea typeface="Arial" pitchFamily="-112" charset="0"/>
                <a:cs typeface="Arial" pitchFamily="-112" charset="0"/>
              </a:rPr>
              <a:t>Ελλιπείς εκπαίδευση των ειδικών ( Γιατροί, Σύμπλεγμα Ψ, Δικαστικοί, αστυνομικοί) </a:t>
            </a:r>
          </a:p>
          <a:p>
            <a:pPr lvl="2" eaLnBrk="1" hangingPunct="1"/>
            <a:r>
              <a:rPr lang="el-GR" sz="2400" smtClean="0">
                <a:ea typeface="Arial" pitchFamily="-112" charset="0"/>
                <a:cs typeface="Arial" pitchFamily="-112" charset="0"/>
              </a:rPr>
              <a:t>Δεν ρωτούν</a:t>
            </a:r>
          </a:p>
          <a:p>
            <a:pPr lvl="2" eaLnBrk="1" hangingPunct="1"/>
            <a:r>
              <a:rPr lang="el-GR" sz="2400" smtClean="0">
                <a:ea typeface="Arial" pitchFamily="-112" charset="0"/>
                <a:cs typeface="Arial" pitchFamily="-112" charset="0"/>
              </a:rPr>
              <a:t>Δεν αξιολογούν </a:t>
            </a:r>
          </a:p>
          <a:p>
            <a:pPr lvl="2" eaLnBrk="1" hangingPunct="1"/>
            <a:r>
              <a:rPr lang="el-GR" sz="2400" smtClean="0">
                <a:ea typeface="Arial" pitchFamily="-112" charset="0"/>
                <a:cs typeface="Arial" pitchFamily="-112" charset="0"/>
              </a:rPr>
              <a:t>Δεν αντιμετωπίζουν</a:t>
            </a:r>
          </a:p>
          <a:p>
            <a:pPr lvl="2" eaLnBrk="1" hangingPunct="1"/>
            <a:r>
              <a:rPr lang="el-GR" sz="2400" smtClean="0">
                <a:ea typeface="Arial" pitchFamily="-112" charset="0"/>
                <a:cs typeface="Arial" pitchFamily="-112" charset="0"/>
              </a:rPr>
              <a:t>Αποπροσανατολίζουν – Κακή επαγγελματική Πρακτική</a:t>
            </a:r>
          </a:p>
          <a:p>
            <a:pPr lvl="2" eaLnBrk="1" hangingPunct="1"/>
            <a:r>
              <a:rPr lang="el-GR" sz="2400" smtClean="0">
                <a:ea typeface="Arial" pitchFamily="-112" charset="0"/>
                <a:cs typeface="Arial" pitchFamily="-112" charset="0"/>
              </a:rPr>
              <a:t>Δικτύωση - διασύνδεση</a:t>
            </a:r>
          </a:p>
          <a:p>
            <a:pPr lvl="3" eaLnBrk="1" hangingPunct="1"/>
            <a:r>
              <a:rPr lang="el-GR" sz="2400" smtClean="0">
                <a:solidFill>
                  <a:schemeClr val="tx1"/>
                </a:solidFill>
                <a:ea typeface="Arial" pitchFamily="-112" charset="0"/>
                <a:cs typeface="Arial" pitchFamily="-112" charset="0"/>
              </a:rPr>
              <a:t>Οργάνωση και  ρεαλιστικούς στόχους – </a:t>
            </a:r>
          </a:p>
          <a:p>
            <a:pPr lvl="4" eaLnBrk="1" hangingPunct="1"/>
            <a:r>
              <a:rPr lang="el-GR" sz="2400" smtClean="0">
                <a:ea typeface="Arial" pitchFamily="-112" charset="0"/>
                <a:cs typeface="Arial" pitchFamily="-112" charset="0"/>
              </a:rPr>
              <a:t>Μεγαλύτερη αντίσταση – περισσότερες προσπάθειες</a:t>
            </a:r>
          </a:p>
        </p:txBody>
      </p:sp>
    </p:spTree>
  </p:cSld>
  <p:clrMapOvr>
    <a:masterClrMapping/>
  </p:clrMapOvr>
  <p:transition>
    <p:pull dir="l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fontAlgn="auto" hangingPunct="1">
              <a:spcAft>
                <a:spcPts val="0"/>
              </a:spcAft>
              <a:defRPr/>
            </a:pPr>
            <a:r>
              <a:rPr lang="el-GR" dirty="0" smtClean="0"/>
              <a:t>Κατανόηση της βίας </a:t>
            </a:r>
            <a:endParaRPr lang="en-US" dirty="0">
              <a:ea typeface="+mj-ea"/>
              <a:cs typeface="+mj-cs"/>
            </a:endParaRPr>
          </a:p>
        </p:txBody>
      </p:sp>
      <p:sp>
        <p:nvSpPr>
          <p:cNvPr id="68611" name="Rectangle 3"/>
          <p:cNvSpPr>
            <a:spLocks noGrp="1" noChangeArrowheads="1"/>
          </p:cNvSpPr>
          <p:nvPr>
            <p:ph idx="1"/>
          </p:nvPr>
        </p:nvSpPr>
        <p:spPr/>
        <p:txBody>
          <a:bodyPr/>
          <a:lstStyle/>
          <a:p>
            <a:pPr eaLnBrk="1" hangingPunct="1"/>
            <a:r>
              <a:rPr lang="el-GR" smtClean="0"/>
              <a:t>Βασίζεται στην κατανόηση των δυναμικών, όχι μόνο των προσωπικών, αλλά και του πλαισίου, γλωσσικού, κοινωνικού, ιστορικού, πολιτικού, οικονομικού, του φύλου και της εξουσίας</a:t>
            </a:r>
            <a:r>
              <a:rPr lang="el-GR" smtClean="0">
                <a:sym typeface="Wingdings" pitchFamily="-112" charset="2"/>
              </a:rPr>
              <a:t></a:t>
            </a:r>
          </a:p>
          <a:p>
            <a:pPr eaLnBrk="1" hangingPunct="1"/>
            <a:r>
              <a:rPr lang="el-GR" smtClean="0">
                <a:sym typeface="Wingdings" pitchFamily="-112" charset="2"/>
              </a:rPr>
              <a:t>Φεμινιστική προσέγγιση</a:t>
            </a:r>
            <a:endParaRPr lang="en-US" smtClean="0"/>
          </a:p>
        </p:txBody>
      </p:sp>
    </p:spTree>
  </p:cSld>
  <p:clrMapOvr>
    <a:masterClrMapping/>
  </p:clrMapOvr>
  <p:transition>
    <p:wheel spokes="2"/>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pPr eaLnBrk="1" fontAlgn="auto" hangingPunct="1">
              <a:spcAft>
                <a:spcPts val="0"/>
              </a:spcAft>
              <a:defRPr/>
            </a:pPr>
            <a:r>
              <a:rPr lang="el-GR" sz="4000" dirty="0" smtClean="0"/>
              <a:t>Φεμινιστικές αρχές</a:t>
            </a:r>
            <a:br>
              <a:rPr lang="el-GR" sz="4000" dirty="0" smtClean="0"/>
            </a:br>
            <a:endParaRPr lang="en-US" dirty="0">
              <a:ea typeface="+mj-ea"/>
              <a:cs typeface="+mj-cs"/>
            </a:endParaRPr>
          </a:p>
        </p:txBody>
      </p:sp>
      <p:sp>
        <p:nvSpPr>
          <p:cNvPr id="70659" name="Rectangle 3"/>
          <p:cNvSpPr>
            <a:spLocks noGrp="1" noChangeArrowheads="1"/>
          </p:cNvSpPr>
          <p:nvPr>
            <p:ph idx="1"/>
          </p:nvPr>
        </p:nvSpPr>
        <p:spPr/>
        <p:txBody>
          <a:bodyPr/>
          <a:lstStyle/>
          <a:p>
            <a:pPr lvl="1" eaLnBrk="1" hangingPunct="1"/>
            <a:r>
              <a:rPr lang="el-GR" sz="2500" smtClean="0">
                <a:solidFill>
                  <a:schemeClr val="tx1"/>
                </a:solidFill>
                <a:ea typeface="Arial" pitchFamily="-112" charset="0"/>
                <a:cs typeface="Arial" pitchFamily="-112" charset="0"/>
              </a:rPr>
              <a:t>Το προσωπικό είναι πολιτικό</a:t>
            </a:r>
          </a:p>
          <a:p>
            <a:pPr lvl="2" eaLnBrk="1" hangingPunct="1"/>
            <a:r>
              <a:rPr lang="el-GR" sz="2500" smtClean="0">
                <a:ea typeface="Arial" pitchFamily="-112" charset="0"/>
                <a:cs typeface="Arial" pitchFamily="-112" charset="0"/>
              </a:rPr>
              <a:t>Ψυχική αρρώστεια, ιατρικό μοντέλο, </a:t>
            </a:r>
          </a:p>
          <a:p>
            <a:pPr lvl="1" eaLnBrk="1" hangingPunct="1"/>
            <a:r>
              <a:rPr lang="el-GR" sz="2500" smtClean="0">
                <a:solidFill>
                  <a:schemeClr val="tx1"/>
                </a:solidFill>
                <a:ea typeface="Arial" pitchFamily="-112" charset="0"/>
                <a:cs typeface="Arial" pitchFamily="-112" charset="0"/>
              </a:rPr>
              <a:t>Η αναγνώριση των εμπειριών των γυναικών και της καταπίεσης των γυναικών</a:t>
            </a:r>
          </a:p>
          <a:p>
            <a:pPr lvl="1" eaLnBrk="1" hangingPunct="1"/>
            <a:r>
              <a:rPr lang="el-GR" sz="2500" smtClean="0">
                <a:solidFill>
                  <a:schemeClr val="tx1"/>
                </a:solidFill>
                <a:ea typeface="Arial" pitchFamily="-112" charset="0"/>
                <a:cs typeface="Arial" pitchFamily="-112" charset="0"/>
              </a:rPr>
              <a:t>Ισότητα</a:t>
            </a:r>
          </a:p>
          <a:p>
            <a:pPr lvl="2" eaLnBrk="1" hangingPunct="1"/>
            <a:r>
              <a:rPr lang="el-GR" sz="2500" smtClean="0">
                <a:ea typeface="Arial" pitchFamily="-112" charset="0"/>
                <a:cs typeface="Arial" pitchFamily="-112" charset="0"/>
              </a:rPr>
              <a:t>Μεταξύ των δυο φύλων, συνέπεια για την πρακτική αντιμετώπισης στα κέντρα</a:t>
            </a:r>
          </a:p>
          <a:p>
            <a:pPr lvl="1" eaLnBrk="1" hangingPunct="1"/>
            <a:r>
              <a:rPr lang="el-GR" sz="2500" smtClean="0">
                <a:solidFill>
                  <a:schemeClr val="tx1"/>
                </a:solidFill>
                <a:ea typeface="Arial" pitchFamily="-112" charset="0"/>
                <a:cs typeface="Arial" pitchFamily="-112" charset="0"/>
              </a:rPr>
              <a:t>Αλλαγές ΠΡΟΣΩΠΙΚΕΣ &amp; ΚΟΙΝΩΝΙΚΕΣ</a:t>
            </a:r>
          </a:p>
          <a:p>
            <a:pPr lvl="2" eaLnBrk="1" hangingPunct="1"/>
            <a:r>
              <a:rPr lang="el-GR" sz="2500" smtClean="0">
                <a:ea typeface="Arial" pitchFamily="-112" charset="0"/>
                <a:cs typeface="Arial" pitchFamily="-112" charset="0"/>
              </a:rPr>
              <a:t>Ποιές είναι οι συνέπειες για τη δουλειά σας με τις γυναίκες που έχουν προβλήματα βίας;</a:t>
            </a:r>
          </a:p>
          <a:p>
            <a:pPr lvl="1" eaLnBrk="1" hangingPunct="1"/>
            <a:endParaRPr lang="el-GR" sz="2400" smtClean="0">
              <a:ea typeface="Arial" pitchFamily="-112" charset="0"/>
              <a:cs typeface="Arial" pitchFamily="-112" charset="0"/>
            </a:endParaRPr>
          </a:p>
          <a:p>
            <a:pPr lvl="1" eaLnBrk="1" hangingPunct="1"/>
            <a:endParaRPr lang="en-US" sz="2400" smtClean="0">
              <a:ea typeface="Arial" pitchFamily="-112" charset="0"/>
              <a:cs typeface="Arial" pitchFamily="-112" charset="0"/>
            </a:endParaRPr>
          </a:p>
        </p:txBody>
      </p:sp>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l-GR">
                <a:ea typeface="+mj-ea"/>
                <a:cs typeface="+mj-cs"/>
              </a:rPr>
              <a:t>Προσδιορίζοντας την..</a:t>
            </a:r>
            <a:endParaRPr lang="en-US">
              <a:ea typeface="+mj-ea"/>
              <a:cs typeface="+mj-cs"/>
            </a:endParaRPr>
          </a:p>
        </p:txBody>
      </p:sp>
      <p:sp>
        <p:nvSpPr>
          <p:cNvPr id="18435" name="Rectangle 3"/>
          <p:cNvSpPr>
            <a:spLocks noGrp="1" noChangeArrowheads="1"/>
          </p:cNvSpPr>
          <p:nvPr>
            <p:ph idx="1"/>
          </p:nvPr>
        </p:nvSpPr>
        <p:spPr/>
        <p:txBody>
          <a:bodyPr/>
          <a:lstStyle/>
          <a:p>
            <a:pPr eaLnBrk="1" hangingPunct="1"/>
            <a:r>
              <a:rPr lang="el-GR" dirty="0"/>
              <a:t> Έμφυλη βία</a:t>
            </a:r>
          </a:p>
          <a:p>
            <a:pPr lvl="1" eaLnBrk="1" hangingPunct="1"/>
            <a:r>
              <a:rPr lang="el-GR" dirty="0">
                <a:solidFill>
                  <a:schemeClr val="tx1"/>
                </a:solidFill>
                <a:ea typeface="Arial" pitchFamily="-112" charset="0"/>
                <a:cs typeface="Arial" pitchFamily="-112" charset="0"/>
              </a:rPr>
              <a:t>Βία κατά των γυναικών και των παιδιών</a:t>
            </a:r>
          </a:p>
          <a:p>
            <a:pPr lvl="1" eaLnBrk="1" hangingPunct="1"/>
            <a:r>
              <a:rPr lang="el-GR" dirty="0">
                <a:solidFill>
                  <a:schemeClr val="tx1"/>
                </a:solidFill>
                <a:ea typeface="Arial" pitchFamily="-112" charset="0"/>
                <a:cs typeface="Arial" pitchFamily="-112" charset="0"/>
              </a:rPr>
              <a:t>Γυναίκες &amp; Παιδιά =υφίστανται</a:t>
            </a:r>
          </a:p>
          <a:p>
            <a:pPr lvl="1" eaLnBrk="1" hangingPunct="1"/>
            <a:r>
              <a:rPr lang="el-GR" dirty="0">
                <a:solidFill>
                  <a:schemeClr val="tx1"/>
                </a:solidFill>
                <a:ea typeface="Arial" pitchFamily="-112" charset="0"/>
                <a:cs typeface="Arial" pitchFamily="-112" charset="0"/>
              </a:rPr>
              <a:t>Άνδρες= δράστες</a:t>
            </a:r>
          </a:p>
          <a:p>
            <a:pPr lvl="1" eaLnBrk="1" hangingPunct="1"/>
            <a:r>
              <a:rPr lang="el-GR" dirty="0">
                <a:solidFill>
                  <a:schemeClr val="tx1"/>
                </a:solidFill>
                <a:ea typeface="Arial" pitchFamily="-112" charset="0"/>
                <a:cs typeface="Arial" pitchFamily="-112" charset="0"/>
              </a:rPr>
              <a:t>Τα 2 φύλα έχουν διαφορετικές θέσεις </a:t>
            </a:r>
          </a:p>
          <a:p>
            <a:pPr lvl="1" eaLnBrk="1" hangingPunct="1"/>
            <a:r>
              <a:rPr lang="el-GR" dirty="0">
                <a:solidFill>
                  <a:schemeClr val="tx1"/>
                </a:solidFill>
                <a:ea typeface="Arial" pitchFamily="-112" charset="0"/>
                <a:cs typeface="Arial" pitchFamily="-112" charset="0"/>
              </a:rPr>
              <a:t>Εξουσία -Χειραγώγηση</a:t>
            </a:r>
          </a:p>
          <a:p>
            <a:pPr eaLnBrk="1" hangingPunct="1"/>
            <a:r>
              <a:rPr lang="el-GR" dirty="0"/>
              <a:t>Παραβίαση ανθρωπίνων δικαιωμάτων</a:t>
            </a:r>
            <a:endParaRPr lang="en-GB" dirty="0"/>
          </a:p>
          <a:p>
            <a:pPr eaLnBrk="1" hangingPunct="1"/>
            <a:r>
              <a:rPr lang="el-GR" dirty="0"/>
              <a:t>Η βία συμβαίνει σε όλες τις γυναίκες ανεξάρτητα από φυλή, θρησκεία, σεξουαλικό προσανατολισμό, εθνότητα </a:t>
            </a:r>
            <a:endParaRPr lang="en-US" dirty="0"/>
          </a:p>
        </p:txBody>
      </p:sp>
    </p:spTree>
  </p:cSld>
  <p:clrMapOvr>
    <a:masterClrMapping/>
  </p:clrMapOvr>
  <p:transition>
    <p:pull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l-GR">
                <a:ea typeface="+mj-ea"/>
                <a:cs typeface="+mj-cs"/>
              </a:rPr>
              <a:t>Ψυχολογικές προοπτικές</a:t>
            </a:r>
            <a:endParaRPr lang="en-US">
              <a:ea typeface="+mj-ea"/>
              <a:cs typeface="+mj-cs"/>
            </a:endParaRPr>
          </a:p>
        </p:txBody>
      </p:sp>
      <p:sp>
        <p:nvSpPr>
          <p:cNvPr id="72707" name="Content Placeholder 2"/>
          <p:cNvSpPr>
            <a:spLocks noGrp="1"/>
          </p:cNvSpPr>
          <p:nvPr>
            <p:ph idx="1"/>
          </p:nvPr>
        </p:nvSpPr>
        <p:spPr/>
        <p:txBody>
          <a:bodyPr/>
          <a:lstStyle/>
          <a:p>
            <a:pPr eaLnBrk="1" hangingPunct="1"/>
            <a:r>
              <a:rPr lang="el-GR" sz="2800" dirty="0"/>
              <a:t>Πολυπρισματική προοπτική – τραυματική εξάρτηση (Τατά- Αρσέλ, 2010)</a:t>
            </a:r>
            <a:endParaRPr lang="en-GB" sz="2800" dirty="0"/>
          </a:p>
          <a:p>
            <a:pPr lvl="1" eaLnBrk="1" hangingPunct="1"/>
            <a:r>
              <a:rPr lang="en-GB" sz="1600" dirty="0">
                <a:solidFill>
                  <a:schemeClr val="tx1"/>
                </a:solidFill>
                <a:ea typeface="Arial" pitchFamily="-112" charset="0"/>
                <a:cs typeface="Arial" pitchFamily="-112" charset="0"/>
              </a:rPr>
              <a:t>H </a:t>
            </a:r>
            <a:r>
              <a:rPr lang="el-GR" sz="1600" dirty="0">
                <a:solidFill>
                  <a:schemeClr val="tx1"/>
                </a:solidFill>
                <a:ea typeface="Arial" pitchFamily="-112" charset="0"/>
                <a:cs typeface="Arial" pitchFamily="-112" charset="0"/>
              </a:rPr>
              <a:t>βίαιη σχέση είναι ένα αυτοδιατηρούμενο σύστημα όπου ο άνδρας τιμωρεί και εξουσιάζει τη γυναίκα- και η γυναίκα υποτάσσεται =- ασυμμετρικότητα  (Ανάλογα με τους κοινωνικούς ρόλους και στερεότυπα)</a:t>
            </a:r>
          </a:p>
          <a:p>
            <a:pPr lvl="1" eaLnBrk="1" hangingPunct="1"/>
            <a:r>
              <a:rPr lang="el-GR" sz="1600" dirty="0">
                <a:solidFill>
                  <a:schemeClr val="tx1"/>
                </a:solidFill>
                <a:ea typeface="Arial" pitchFamily="-112" charset="0"/>
                <a:cs typeface="Arial" pitchFamily="-112" charset="0"/>
              </a:rPr>
              <a:t>Μέσον είναι: ο Φόβος, η ντροπή, ενοχή  και η τραυματική εξάρτηση</a:t>
            </a:r>
          </a:p>
          <a:p>
            <a:pPr lvl="1" eaLnBrk="1" hangingPunct="1"/>
            <a:r>
              <a:rPr lang="el-GR" sz="1600" dirty="0">
                <a:solidFill>
                  <a:schemeClr val="tx1"/>
                </a:solidFill>
                <a:ea typeface="Arial" pitchFamily="-112" charset="0"/>
                <a:cs typeface="Arial" pitchFamily="-112" charset="0"/>
              </a:rPr>
              <a:t>Στην τραυματική εξάρτηση οι γυναικες σταδιακά φοβούνται και τρομοκρατούνται και αισθάνονται ότι η ζωή τους εξαρτιέται από τον άνδρα</a:t>
            </a:r>
          </a:p>
          <a:p>
            <a:pPr lvl="1" eaLnBrk="1" hangingPunct="1"/>
            <a:r>
              <a:rPr lang="el-GR" sz="1600" dirty="0">
                <a:solidFill>
                  <a:schemeClr val="tx1"/>
                </a:solidFill>
                <a:ea typeface="Arial" pitchFamily="-112" charset="0"/>
                <a:cs typeface="Arial" pitchFamily="-112" charset="0"/>
              </a:rPr>
              <a:t>Αισθάνονται ενοχοποιημένες ότι φταίνε οι ίδιες και οι άνδρες λένε ότι φταίνε - αποσιωπούν</a:t>
            </a:r>
          </a:p>
          <a:p>
            <a:pPr lvl="1" eaLnBrk="1" hangingPunct="1"/>
            <a:r>
              <a:rPr lang="el-GR" sz="1600" dirty="0">
                <a:solidFill>
                  <a:schemeClr val="tx1"/>
                </a:solidFill>
                <a:ea typeface="Arial" pitchFamily="-112" charset="0"/>
                <a:cs typeface="Arial" pitchFamily="-112" charset="0"/>
              </a:rPr>
              <a:t>Αισθάνονται οίκτο για τον άνδρα τους και θέλουν να τον βοηθήσουν (υπομονή, κατερτικότητα, φροντίδα για τον άλλο)</a:t>
            </a:r>
          </a:p>
          <a:p>
            <a:pPr lvl="1" eaLnBrk="1" hangingPunct="1"/>
            <a:r>
              <a:rPr lang="el-GR" sz="1600" dirty="0">
                <a:solidFill>
                  <a:schemeClr val="tx1"/>
                </a:solidFill>
                <a:ea typeface="Arial" pitchFamily="-112" charset="0"/>
                <a:cs typeface="Arial" pitchFamily="-112" charset="0"/>
              </a:rPr>
              <a:t>Έχουν προηγούμενες εμπειρίες βίας στην οικογένειά τους</a:t>
            </a:r>
          </a:p>
          <a:p>
            <a:pPr lvl="1" eaLnBrk="1" hangingPunct="1"/>
            <a:r>
              <a:rPr lang="el-GR" sz="1600" dirty="0">
                <a:solidFill>
                  <a:schemeClr val="tx1"/>
                </a:solidFill>
                <a:ea typeface="Arial" pitchFamily="-112" charset="0"/>
                <a:cs typeface="Arial" pitchFamily="-112" charset="0"/>
              </a:rPr>
              <a:t>Το μοντέλο προβλέπει γιατί οι γυναίκες διακόπτουν την επαφή με τις υπηρεσίες/ψυχολόγο και διατηρούν τη σχέση κακοποίησης</a:t>
            </a:r>
          </a:p>
          <a:p>
            <a:pPr lvl="1" eaLnBrk="1" hangingPunct="1"/>
            <a:endParaRPr lang="en-US" dirty="0">
              <a:ea typeface="Arial" pitchFamily="-112" charset="0"/>
              <a:cs typeface="Arial" pitchFamily="-112" charset="0"/>
            </a:endParaRPr>
          </a:p>
          <a:p>
            <a:pPr eaLnBrk="1" hangingPunct="1"/>
            <a:endParaRPr lang="en-US" dirty="0"/>
          </a:p>
        </p:txBody>
      </p:sp>
    </p:spTree>
  </p:cSld>
  <p:clrMapOvr>
    <a:masterClrMapping/>
  </p:clrMapOvr>
  <p:transition>
    <p:pull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l-GR">
                <a:ea typeface="+mj-ea"/>
                <a:cs typeface="+mj-cs"/>
              </a:rPr>
              <a:t>Διεπιστημονική Συνεργασία</a:t>
            </a:r>
            <a:endParaRPr lang="en-US">
              <a:ea typeface="+mj-ea"/>
              <a:cs typeface="+mj-cs"/>
            </a:endParaRPr>
          </a:p>
        </p:txBody>
      </p:sp>
      <p:sp>
        <p:nvSpPr>
          <p:cNvPr id="73731" name="Content Placeholder 2"/>
          <p:cNvSpPr>
            <a:spLocks noGrp="1"/>
          </p:cNvSpPr>
          <p:nvPr>
            <p:ph idx="1"/>
          </p:nvPr>
        </p:nvSpPr>
        <p:spPr/>
        <p:txBody>
          <a:bodyPr/>
          <a:lstStyle/>
          <a:p>
            <a:pPr lvl="1" eaLnBrk="1" hangingPunct="1"/>
            <a:r>
              <a:rPr lang="el-GR" sz="2400">
                <a:solidFill>
                  <a:schemeClr val="tx1"/>
                </a:solidFill>
                <a:ea typeface="Arial" pitchFamily="-112" charset="0"/>
                <a:cs typeface="Arial" pitchFamily="-112" charset="0"/>
              </a:rPr>
              <a:t>Συνεργασία</a:t>
            </a:r>
          </a:p>
          <a:p>
            <a:pPr lvl="1" eaLnBrk="1" hangingPunct="1"/>
            <a:r>
              <a:rPr lang="el-GR" sz="2400">
                <a:solidFill>
                  <a:schemeClr val="tx1"/>
                </a:solidFill>
                <a:ea typeface="Arial" pitchFamily="-112" charset="0"/>
                <a:cs typeface="Arial" pitchFamily="-112" charset="0"/>
              </a:rPr>
              <a:t>Διαφορετικά πλαίσια -αξίες</a:t>
            </a:r>
          </a:p>
          <a:p>
            <a:pPr lvl="1" eaLnBrk="1" hangingPunct="1"/>
            <a:r>
              <a:rPr lang="el-GR" sz="2400">
                <a:solidFill>
                  <a:schemeClr val="tx1"/>
                </a:solidFill>
                <a:ea typeface="Arial" pitchFamily="-112" charset="0"/>
                <a:cs typeface="Arial" pitchFamily="-112" charset="0"/>
              </a:rPr>
              <a:t>Συγκρούσεις –αναπόφευκτες</a:t>
            </a:r>
          </a:p>
          <a:p>
            <a:pPr lvl="2" eaLnBrk="1" hangingPunct="1"/>
            <a:r>
              <a:rPr lang="el-GR">
                <a:ea typeface="Arial" pitchFamily="-112" charset="0"/>
                <a:cs typeface="Arial" pitchFamily="-112" charset="0"/>
              </a:rPr>
              <a:t>Λόγω διαφορετικότητας των ειδικοτήτων </a:t>
            </a:r>
          </a:p>
          <a:p>
            <a:pPr lvl="2" eaLnBrk="1" hangingPunct="1"/>
            <a:r>
              <a:rPr lang="el-GR">
                <a:ea typeface="Arial" pitchFamily="-112" charset="0"/>
                <a:cs typeface="Arial" pitchFamily="-112" charset="0"/>
              </a:rPr>
              <a:t>Λόγω αντανάκλασης της βίας</a:t>
            </a:r>
          </a:p>
          <a:p>
            <a:pPr lvl="2" eaLnBrk="1" hangingPunct="1"/>
            <a:r>
              <a:rPr lang="el-GR">
                <a:ea typeface="Arial" pitchFamily="-112" charset="0"/>
                <a:cs typeface="Arial" pitchFamily="-112" charset="0"/>
              </a:rPr>
              <a:t>Λόγω διοικητικού πλαισίου</a:t>
            </a:r>
          </a:p>
          <a:p>
            <a:pPr lvl="1" eaLnBrk="1" hangingPunct="1"/>
            <a:r>
              <a:rPr lang="el-GR" sz="2400">
                <a:solidFill>
                  <a:schemeClr val="tx1"/>
                </a:solidFill>
                <a:ea typeface="Arial" pitchFamily="-112" charset="0"/>
                <a:cs typeface="Arial" pitchFamily="-112" charset="0"/>
              </a:rPr>
              <a:t>Προστασία</a:t>
            </a:r>
          </a:p>
          <a:p>
            <a:pPr lvl="1" eaLnBrk="1" hangingPunct="1"/>
            <a:r>
              <a:rPr lang="el-GR" sz="2400">
                <a:solidFill>
                  <a:schemeClr val="tx1"/>
                </a:solidFill>
                <a:ea typeface="Arial" pitchFamily="-112" charset="0"/>
                <a:cs typeface="Arial" pitchFamily="-112" charset="0"/>
              </a:rPr>
              <a:t>Εχεμύθεια </a:t>
            </a:r>
            <a:endParaRPr lang="el-GR">
              <a:solidFill>
                <a:schemeClr val="tx1"/>
              </a:solidFill>
              <a:ea typeface="Arial" pitchFamily="-112" charset="0"/>
              <a:cs typeface="Arial" pitchFamily="-112" charset="0"/>
            </a:endParaRPr>
          </a:p>
          <a:p>
            <a:pPr lvl="1" eaLnBrk="1" hangingPunct="1"/>
            <a:r>
              <a:rPr lang="el-GR">
                <a:solidFill>
                  <a:schemeClr val="tx1"/>
                </a:solidFill>
                <a:ea typeface="Arial" pitchFamily="-112" charset="0"/>
                <a:cs typeface="Arial" pitchFamily="-112" charset="0"/>
              </a:rPr>
              <a:t>Απόρρητο διαφορετικό σε κάθε ομάδα επαγγελματιών</a:t>
            </a:r>
          </a:p>
          <a:p>
            <a:pPr lvl="1" eaLnBrk="1" hangingPunct="1"/>
            <a:r>
              <a:rPr lang="el-GR">
                <a:solidFill>
                  <a:schemeClr val="tx1"/>
                </a:solidFill>
                <a:ea typeface="Arial" pitchFamily="-112" charset="0"/>
                <a:cs typeface="Arial" pitchFamily="-112" charset="0"/>
              </a:rPr>
              <a:t>Εποπτεία</a:t>
            </a:r>
            <a:endParaRPr lang="en-US">
              <a:solidFill>
                <a:schemeClr val="tx1"/>
              </a:solidFill>
              <a:ea typeface="Arial" pitchFamily="-112" charset="0"/>
              <a:cs typeface="Arial" pitchFamily="-112" charset="0"/>
            </a:endParaRPr>
          </a:p>
        </p:txBody>
      </p:sp>
    </p:spTree>
  </p:cSld>
  <p:clrMapOvr>
    <a:masterClrMapping/>
  </p:clrMapOvr>
  <p:transition>
    <p:zoom dir="in"/>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4"/>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ου</a:t>
            </a:r>
          </a:p>
        </p:txBody>
      </p:sp>
      <p:sp>
        <p:nvSpPr>
          <p:cNvPr id="74755"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A98D724A-B551-0E4C-8323-2D8A40B0883E}" type="slidenum">
              <a:rPr lang="en-US" smtClean="0"/>
              <a:pPr/>
              <a:t>32</a:t>
            </a:fld>
            <a:endParaRPr lang="en-US" smtClean="0"/>
          </a:p>
        </p:txBody>
      </p:sp>
      <p:sp>
        <p:nvSpPr>
          <p:cNvPr id="106498" name="Rectangle 2"/>
          <p:cNvSpPr>
            <a:spLocks noGrp="1" noChangeArrowheads="1"/>
          </p:cNvSpPr>
          <p:nvPr>
            <p:ph type="title"/>
          </p:nvPr>
        </p:nvSpPr>
        <p:spPr/>
        <p:txBody>
          <a:bodyPr>
            <a:normAutofit fontScale="90000"/>
          </a:bodyPr>
          <a:lstStyle/>
          <a:p>
            <a:pPr marL="800100" indent="-800100" eaLnBrk="1" hangingPunct="1">
              <a:defRPr/>
            </a:pPr>
            <a:r>
              <a:rPr lang="el-GR" dirty="0"/>
              <a:t>Στάση</a:t>
            </a:r>
            <a:r>
              <a:rPr lang="el-GR" cap="none" dirty="0" smtClean="0"/>
              <a:t>και</a:t>
            </a:r>
            <a:r>
              <a:rPr lang="el-GR" dirty="0" smtClean="0"/>
              <a:t> ρόλος της συμβούλου</a:t>
            </a:r>
            <a:endParaRPr lang="en-US" dirty="0"/>
          </a:p>
        </p:txBody>
      </p:sp>
      <p:sp>
        <p:nvSpPr>
          <p:cNvPr id="74757" name="Rectangle 3"/>
          <p:cNvSpPr>
            <a:spLocks noGrp="1" noChangeArrowheads="1"/>
          </p:cNvSpPr>
          <p:nvPr>
            <p:ph type="body" idx="1"/>
          </p:nvPr>
        </p:nvSpPr>
        <p:spPr/>
        <p:txBody>
          <a:bodyPr/>
          <a:lstStyle/>
          <a:p>
            <a:pPr eaLnBrk="1" hangingPunct="1"/>
            <a:r>
              <a:rPr lang="el-GR" i="1"/>
              <a:t>Γενικά ο ρόλος της συμβούλου είναι υποστηρικτικός, πληροφοριακός  και ενδυναμωτικός προς τη γυναίκα –πελάτισσα</a:t>
            </a:r>
            <a:endParaRPr lang="el-GR" i="1" smtClean="0"/>
          </a:p>
          <a:p>
            <a:pPr eaLnBrk="1" hangingPunct="1"/>
            <a:r>
              <a:rPr lang="el-GR" i="1" smtClean="0"/>
              <a:t>Αντλεί </a:t>
            </a:r>
            <a:r>
              <a:rPr lang="el-GR" i="1"/>
              <a:t>από τις αρχές της Φεμινιστικής</a:t>
            </a:r>
          </a:p>
          <a:p>
            <a:pPr eaLnBrk="1" hangingPunct="1">
              <a:buFont typeface="Wingdings" pitchFamily="-112" charset="2"/>
              <a:buNone/>
            </a:pPr>
            <a:endParaRPr lang="en-US"/>
          </a:p>
        </p:txBody>
      </p:sp>
    </p:spTree>
  </p:cSld>
  <p:clrMapOvr>
    <a:masterClrMapping/>
  </p:clrMapOvr>
  <p:transition>
    <p:newsfla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rmAutofit fontScale="90000"/>
          </a:bodyPr>
          <a:lstStyle/>
          <a:p>
            <a:pPr algn="ctr" eaLnBrk="1" hangingPunct="1">
              <a:defRPr/>
            </a:pPr>
            <a:r>
              <a:rPr lang="el-GR" dirty="0"/>
              <a:t>Φεμινιστικές</a:t>
            </a:r>
            <a:r>
              <a:rPr lang="el-GR" cap="none" dirty="0" smtClean="0"/>
              <a:t>αρχές</a:t>
            </a:r>
            <a:r>
              <a:rPr lang="el-GR" dirty="0" smtClean="0"/>
              <a:t> στη συμβουλευ</a:t>
            </a:r>
            <a:r>
              <a:rPr lang="el-GR" cap="none" dirty="0" smtClean="0"/>
              <a:t>τική</a:t>
            </a:r>
            <a:endParaRPr lang="en-US" dirty="0"/>
          </a:p>
        </p:txBody>
      </p:sp>
      <p:sp>
        <p:nvSpPr>
          <p:cNvPr id="75779" name="Rectangle 3"/>
          <p:cNvSpPr>
            <a:spLocks noGrp="1" noChangeArrowheads="1"/>
          </p:cNvSpPr>
          <p:nvPr>
            <p:ph type="body" idx="1"/>
          </p:nvPr>
        </p:nvSpPr>
        <p:spPr/>
        <p:txBody>
          <a:bodyPr/>
          <a:lstStyle/>
          <a:p>
            <a:pPr eaLnBrk="1" hangingPunct="1"/>
            <a:r>
              <a:rPr lang="el-GR"/>
              <a:t>Το φύλο και το κοινωνικό πλαίσιο</a:t>
            </a:r>
          </a:p>
          <a:p>
            <a:pPr eaLnBrk="1" hangingPunct="1"/>
            <a:r>
              <a:rPr lang="el-GR"/>
              <a:t>Η συμβουλευτική σχέση</a:t>
            </a:r>
          </a:p>
          <a:p>
            <a:pPr lvl="1" eaLnBrk="1" hangingPunct="1"/>
            <a:r>
              <a:rPr lang="el-GR">
                <a:solidFill>
                  <a:schemeClr val="tx1"/>
                </a:solidFill>
              </a:rPr>
              <a:t>Ισότητα – συνεργασία- Διαφορετικότητα ρόλων Αυτοαποκάλυψη –  Προσωπική εμπλοκή με όρια</a:t>
            </a:r>
          </a:p>
          <a:p>
            <a:pPr eaLnBrk="1" hangingPunct="1"/>
            <a:r>
              <a:rPr lang="el-GR"/>
              <a:t>Οι εμπειρίες των γυναικών</a:t>
            </a:r>
          </a:p>
          <a:p>
            <a:pPr eaLnBrk="1" hangingPunct="1"/>
            <a:r>
              <a:rPr lang="el-GR"/>
              <a:t>Η αυτο-ενημερότητα των συμβούλων</a:t>
            </a:r>
          </a:p>
          <a:p>
            <a:pPr lvl="1" eaLnBrk="1" hangingPunct="1"/>
            <a:r>
              <a:rPr lang="el-GR">
                <a:solidFill>
                  <a:schemeClr val="tx1"/>
                </a:solidFill>
              </a:rPr>
              <a:t>Στερεότυπα - στάσεις</a:t>
            </a:r>
          </a:p>
          <a:p>
            <a:pPr lvl="1" eaLnBrk="1" hangingPunct="1"/>
            <a:r>
              <a:rPr lang="el-GR">
                <a:solidFill>
                  <a:schemeClr val="tx1"/>
                </a:solidFill>
              </a:rPr>
              <a:t>Συνεχιζόμενη επαγγελματική εκπαίδευση</a:t>
            </a:r>
            <a:endParaRPr lang="en-US">
              <a:solidFill>
                <a:schemeClr val="tx1"/>
              </a:solidFill>
            </a:endParaRPr>
          </a:p>
        </p:txBody>
      </p:sp>
    </p:spTree>
  </p:cSld>
  <p:clrMapOvr>
    <a:masterClrMapping/>
  </p:clrMapOvr>
  <p:transition>
    <p:split dir="in"/>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rmAutofit/>
          </a:bodyPr>
          <a:lstStyle/>
          <a:p>
            <a:pPr eaLnBrk="1" hangingPunct="1">
              <a:defRPr/>
            </a:pPr>
            <a:r>
              <a:rPr lang="el-GR" sz="3200" dirty="0"/>
              <a:t>Η σύμβουλος </a:t>
            </a:r>
            <a:r>
              <a:rPr lang="el-GR" sz="3200" cap="none" dirty="0"/>
              <a:t>ελέγχει</a:t>
            </a:r>
            <a:r>
              <a:rPr lang="el-GR" sz="3200" cap="none" dirty="0" smtClean="0"/>
              <a:t>τη</a:t>
            </a:r>
            <a:r>
              <a:rPr lang="el-GR" sz="3200" dirty="0" smtClean="0"/>
              <a:t> στάση </a:t>
            </a:r>
            <a:r>
              <a:rPr lang="el-GR" sz="3200" cap="none" dirty="0" smtClean="0"/>
              <a:t>της!</a:t>
            </a:r>
            <a:endParaRPr lang="en-US" sz="3200" cap="none" dirty="0"/>
          </a:p>
        </p:txBody>
      </p:sp>
      <p:sp>
        <p:nvSpPr>
          <p:cNvPr id="76803" name="Rectangle 3"/>
          <p:cNvSpPr>
            <a:spLocks noGrp="1" noChangeArrowheads="1"/>
          </p:cNvSpPr>
          <p:nvPr>
            <p:ph type="body" idx="1"/>
          </p:nvPr>
        </p:nvSpPr>
        <p:spPr/>
        <p:txBody>
          <a:bodyPr/>
          <a:lstStyle/>
          <a:p>
            <a:pPr eaLnBrk="1" hangingPunct="1">
              <a:lnSpc>
                <a:spcPct val="80000"/>
              </a:lnSpc>
            </a:pPr>
            <a:r>
              <a:rPr lang="el-GR" sz="2200" dirty="0" smtClean="0"/>
              <a:t>Αναγνώριση της διλληματικότητας της </a:t>
            </a:r>
          </a:p>
          <a:p>
            <a:pPr lvl="1" eaLnBrk="1" hangingPunct="1">
              <a:lnSpc>
                <a:spcPct val="80000"/>
              </a:lnSpc>
            </a:pPr>
            <a:r>
              <a:rPr lang="el-GR" sz="1900" dirty="0" smtClean="0">
                <a:solidFill>
                  <a:schemeClr val="tx1"/>
                </a:solidFill>
              </a:rPr>
              <a:t>Να φύγει ή να παραμείνει στη σχέση αλλά και να σεβαστεί τους ρυθμούς της, τις αποφάσεις, να συνειδητοποιεί την επικινδυνότητα και να θέλει να την προστατέψει, και να σέβεται τους ρυθμούς της και τις εκτιμήσεις της)</a:t>
            </a:r>
          </a:p>
          <a:p>
            <a:pPr eaLnBrk="1" hangingPunct="1">
              <a:lnSpc>
                <a:spcPct val="80000"/>
              </a:lnSpc>
            </a:pPr>
            <a:r>
              <a:rPr lang="el-GR" sz="2200" dirty="0" smtClean="0"/>
              <a:t>Αναγνώριση των προσωπικών συναισθημάτων φόβου, οργής, αδυναμίας, ντροπή, αβοηθησίας</a:t>
            </a:r>
          </a:p>
          <a:p>
            <a:pPr eaLnBrk="1" hangingPunct="1">
              <a:lnSpc>
                <a:spcPct val="80000"/>
              </a:lnSpc>
            </a:pPr>
            <a:r>
              <a:rPr lang="el-GR" sz="2200" dirty="0" smtClean="0"/>
              <a:t>Προσοχή στην αναπαραγωγή της κοινωνικής ενοχοποίησης της γυναίκας </a:t>
            </a:r>
          </a:p>
          <a:p>
            <a:pPr lvl="1" eaLnBrk="1" hangingPunct="1">
              <a:lnSpc>
                <a:spcPct val="80000"/>
              </a:lnSpc>
            </a:pPr>
            <a:r>
              <a:rPr lang="el-GR" sz="2200" dirty="0" smtClean="0">
                <a:solidFill>
                  <a:schemeClr val="tx1"/>
                </a:solidFill>
              </a:rPr>
              <a:t>Τι έκανες, τι έγινε; γιατί συνέβει, γιατί δεν φεύγει, απόφαση να μείνει με τον βίαιο σύντροφο</a:t>
            </a:r>
          </a:p>
          <a:p>
            <a:pPr eaLnBrk="1" hangingPunct="1">
              <a:lnSpc>
                <a:spcPct val="80000"/>
              </a:lnSpc>
            </a:pPr>
            <a:r>
              <a:rPr lang="el-GR" sz="2200" dirty="0" smtClean="0"/>
              <a:t>Αναγνώριση του ρόλου των προσωπικών εμπειρίων βίας στη συμβουλευτική διαδικασία  </a:t>
            </a:r>
            <a:endParaRPr lang="en-US" sz="2200" dirty="0" smtClean="0"/>
          </a:p>
          <a:p>
            <a:pPr eaLnBrk="1" hangingPunct="1">
              <a:lnSpc>
                <a:spcPct val="80000"/>
              </a:lnSpc>
            </a:pPr>
            <a:r>
              <a:rPr lang="el-GR" sz="2200" dirty="0" smtClean="0"/>
              <a:t>Θέση «δικαστή ή σωτήρα» (τιμωρητική και προστατευτική στρατηγική)</a:t>
            </a:r>
          </a:p>
        </p:txBody>
      </p:sp>
    </p:spTree>
  </p:cSld>
  <p:clrMapOvr>
    <a:masterClrMapping/>
  </p:clrMapOvr>
  <p:transition>
    <p:checke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normAutofit/>
          </a:bodyPr>
          <a:lstStyle/>
          <a:p>
            <a:pPr eaLnBrk="1" hangingPunct="1">
              <a:defRPr/>
            </a:pPr>
            <a:r>
              <a:rPr lang="el-GR" sz="3200" dirty="0"/>
              <a:t>Η σύμβουλος </a:t>
            </a:r>
            <a:r>
              <a:rPr lang="el-GR" sz="3200" cap="none" dirty="0"/>
              <a:t>ελέγχει</a:t>
            </a:r>
            <a:r>
              <a:rPr lang="el-GR" sz="3200" cap="none" dirty="0" smtClean="0"/>
              <a:t>τη</a:t>
            </a:r>
            <a:r>
              <a:rPr lang="el-GR" sz="3200" dirty="0" smtClean="0"/>
              <a:t> στάση </a:t>
            </a:r>
            <a:r>
              <a:rPr lang="el-GR" sz="3200" cap="none" dirty="0" smtClean="0"/>
              <a:t>της!</a:t>
            </a:r>
            <a:endParaRPr lang="en-US" sz="3200" cap="none" dirty="0"/>
          </a:p>
        </p:txBody>
      </p:sp>
      <p:sp>
        <p:nvSpPr>
          <p:cNvPr id="77827" name="Rectangle 3"/>
          <p:cNvSpPr>
            <a:spLocks noGrp="1" noChangeArrowheads="1"/>
          </p:cNvSpPr>
          <p:nvPr>
            <p:ph type="body" idx="1"/>
          </p:nvPr>
        </p:nvSpPr>
        <p:spPr/>
        <p:txBody>
          <a:bodyPr/>
          <a:lstStyle/>
          <a:p>
            <a:pPr eaLnBrk="1" hangingPunct="1">
              <a:lnSpc>
                <a:spcPct val="80000"/>
              </a:lnSpc>
            </a:pPr>
            <a:r>
              <a:rPr lang="el-GR" sz="2000" dirty="0"/>
              <a:t>Ενεργητική ακρόαση και αποδοχή των λεγόμενων </a:t>
            </a:r>
          </a:p>
          <a:p>
            <a:pPr lvl="1" eaLnBrk="1" hangingPunct="1">
              <a:lnSpc>
                <a:spcPct val="80000"/>
              </a:lnSpc>
            </a:pPr>
            <a:r>
              <a:rPr lang="el-GR" sz="2000" dirty="0">
                <a:solidFill>
                  <a:schemeClr val="tx1"/>
                </a:solidFill>
              </a:rPr>
              <a:t>Δεν διακόπτει, ακούει αβίαστα, συγκεντρώνεται, δεν αμφισβητεί αυτά που της λέει</a:t>
            </a:r>
          </a:p>
          <a:p>
            <a:pPr eaLnBrk="1" hangingPunct="1">
              <a:lnSpc>
                <a:spcPct val="80000"/>
              </a:lnSpc>
            </a:pPr>
            <a:r>
              <a:rPr lang="el-GR" sz="2000" dirty="0"/>
              <a:t>Αποδοχή του ρυθμού της γυναίκας για τη λήψη αποφάσεων</a:t>
            </a:r>
          </a:p>
          <a:p>
            <a:pPr eaLnBrk="1" hangingPunct="1">
              <a:lnSpc>
                <a:spcPct val="80000"/>
              </a:lnSpc>
            </a:pPr>
            <a:r>
              <a:rPr lang="el-GR" sz="2000" dirty="0"/>
              <a:t>Επαναδιατύπωση της «παθολογίας» του προβλήματος όχι ως αιτία αλλά ως συνέπεια της βίας</a:t>
            </a:r>
          </a:p>
          <a:p>
            <a:pPr eaLnBrk="1" hangingPunct="1">
              <a:lnSpc>
                <a:spcPct val="80000"/>
              </a:lnSpc>
            </a:pPr>
            <a:r>
              <a:rPr lang="el-GR" sz="2000" dirty="0"/>
              <a:t>Αποδοχή του θυμού των γυναικών</a:t>
            </a:r>
          </a:p>
          <a:p>
            <a:pPr eaLnBrk="1" hangingPunct="1">
              <a:lnSpc>
                <a:spcPct val="80000"/>
              </a:lnSpc>
            </a:pPr>
            <a:r>
              <a:rPr lang="el-GR" sz="2000" dirty="0"/>
              <a:t>Υποστήριξη στις αλλαγές που θέτει η ίδια ή συνδιαμορφώνονται από τη σχέση,</a:t>
            </a:r>
          </a:p>
          <a:p>
            <a:pPr eaLnBrk="1" hangingPunct="1">
              <a:lnSpc>
                <a:spcPct val="80000"/>
              </a:lnSpc>
            </a:pPr>
            <a:r>
              <a:rPr lang="el-GR" sz="2000" dirty="0"/>
              <a:t>Αναγνώριση των προσωπικών απόψεων – ιδεολογίας για το πρόβλημα της βίας κατά των γυναικών και της ενδο-οικογενειακής βίας</a:t>
            </a:r>
          </a:p>
          <a:p>
            <a:pPr lvl="1" eaLnBrk="1" hangingPunct="1">
              <a:lnSpc>
                <a:spcPct val="80000"/>
              </a:lnSpc>
            </a:pPr>
            <a:r>
              <a:rPr lang="el-GR" sz="2000" dirty="0">
                <a:solidFill>
                  <a:schemeClr val="tx1"/>
                </a:solidFill>
              </a:rPr>
              <a:t>Κοινωνικό &amp;</a:t>
            </a:r>
            <a:r>
              <a:rPr lang="el-GR" sz="2000" dirty="0" smtClean="0">
                <a:solidFill>
                  <a:schemeClr val="tx1"/>
                </a:solidFill>
              </a:rPr>
              <a:t> πολιτικό </a:t>
            </a:r>
            <a:r>
              <a:rPr lang="el-GR" sz="2000" dirty="0">
                <a:solidFill>
                  <a:schemeClr val="tx1"/>
                </a:solidFill>
              </a:rPr>
              <a:t>πρόβλημα,ή παραβίαση ανθρωπίνων δικαιωμάτων ή πρόβλημα υγείας, ή πρόβλημα διαπροσωπικών σχέσων και προβληματικών ατόμων</a:t>
            </a:r>
            <a:endParaRPr lang="en-US" sz="2000" dirty="0">
              <a:solidFill>
                <a:schemeClr val="tx1"/>
              </a:solidFill>
            </a:endParaRPr>
          </a:p>
        </p:txBody>
      </p:sp>
    </p:spTree>
  </p:cSld>
  <p:clrMapOvr>
    <a:masterClrMapping/>
  </p:clrMapOvr>
  <mc:AlternateContent xmlns:mc="http://schemas.openxmlformats.org/markup-compatibility/2006">
    <mc:Choice xmlns:mp="http://schemas.microsoft.com/office/mac/powerpoint/2008/main" xmlns:mv="urn:schemas-microsoft-com:mac:vml" xmlns="" Requires="mp">
      <mp:transition>
        <mp:cube dir="r"/>
      </mp:transition>
    </mc:Choice>
    <mc:Fallback>
      <p:transition>
        <p:cover dir="r"/>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l-GR" dirty="0"/>
              <a:t>Ατομική Συμβουλευτική:</a:t>
            </a:r>
            <a:br>
              <a:rPr lang="el-GR" dirty="0"/>
            </a:br>
            <a:r>
              <a:rPr lang="el-GR" sz="3600" dirty="0"/>
              <a:t>Γενικοί </a:t>
            </a:r>
            <a:r>
              <a:rPr lang="el-GR" sz="3600" cap="none" dirty="0" smtClean="0"/>
              <a:t>στόχοι</a:t>
            </a:r>
            <a:endParaRPr lang="en-US" sz="3600" cap="none" dirty="0"/>
          </a:p>
        </p:txBody>
      </p:sp>
      <p:sp>
        <p:nvSpPr>
          <p:cNvPr id="83971" name="Content Placeholder 2"/>
          <p:cNvSpPr>
            <a:spLocks noGrp="1"/>
          </p:cNvSpPr>
          <p:nvPr>
            <p:ph idx="1"/>
          </p:nvPr>
        </p:nvSpPr>
        <p:spPr/>
        <p:txBody>
          <a:bodyPr/>
          <a:lstStyle/>
          <a:p>
            <a:pPr eaLnBrk="1" hangingPunct="1">
              <a:lnSpc>
                <a:spcPct val="90000"/>
              </a:lnSpc>
            </a:pPr>
            <a:r>
              <a:rPr lang="el-GR" sz="2400" dirty="0"/>
              <a:t>Υποστήριξη στις ανάγκες τους και συμμάχους </a:t>
            </a:r>
          </a:p>
          <a:p>
            <a:pPr eaLnBrk="1" hangingPunct="1">
              <a:lnSpc>
                <a:spcPct val="90000"/>
              </a:lnSpc>
            </a:pPr>
            <a:r>
              <a:rPr lang="el-GR" sz="2400" dirty="0" smtClean="0"/>
              <a:t>Πληροφόρηση</a:t>
            </a:r>
            <a:endParaRPr lang="el-GR" sz="2400" dirty="0"/>
          </a:p>
          <a:p>
            <a:pPr eaLnBrk="1" hangingPunct="1">
              <a:lnSpc>
                <a:spcPct val="90000"/>
              </a:lnSpc>
            </a:pPr>
            <a:r>
              <a:rPr lang="el-GR" sz="2400" dirty="0"/>
              <a:t>Ενδυναμώνει τις γυναίκες να φροντίσουν την ασφάλειά τους</a:t>
            </a:r>
          </a:p>
          <a:p>
            <a:pPr eaLnBrk="1" hangingPunct="1">
              <a:lnSpc>
                <a:spcPct val="90000"/>
              </a:lnSpc>
            </a:pPr>
            <a:r>
              <a:rPr lang="el-GR" sz="2400" dirty="0"/>
              <a:t>Ενθάρρυνση να μιλήσουν και να αναγνωρίσουν τις ανάγκες τους </a:t>
            </a:r>
          </a:p>
          <a:p>
            <a:pPr eaLnBrk="1" hangingPunct="1">
              <a:lnSpc>
                <a:spcPct val="90000"/>
              </a:lnSpc>
            </a:pPr>
            <a:r>
              <a:rPr lang="el-GR" sz="2400" dirty="0"/>
              <a:t>Επιβεβαίωση των κακοποιητικών εμπειριών τους</a:t>
            </a:r>
          </a:p>
          <a:p>
            <a:pPr eaLnBrk="1" hangingPunct="1">
              <a:lnSpc>
                <a:spcPct val="90000"/>
              </a:lnSpc>
            </a:pPr>
            <a:r>
              <a:rPr lang="el-GR" sz="2400" dirty="0"/>
              <a:t>Ενδυνάμωση να ζητήσουν βοήθεια, να «πατήσουν στα πόδια τους», να γίνουν σεβαστές</a:t>
            </a:r>
          </a:p>
          <a:p>
            <a:pPr eaLnBrk="1" hangingPunct="1">
              <a:lnSpc>
                <a:spcPct val="90000"/>
              </a:lnSpc>
            </a:pPr>
            <a:r>
              <a:rPr lang="el-GR" sz="2400" b="1" u="sng" dirty="0">
                <a:solidFill>
                  <a:schemeClr val="accent1"/>
                </a:solidFill>
              </a:rPr>
              <a:t>Είναι βραχείας διάρκειας</a:t>
            </a:r>
          </a:p>
          <a:p>
            <a:pPr eaLnBrk="1" hangingPunct="1">
              <a:lnSpc>
                <a:spcPct val="90000"/>
              </a:lnSpc>
            </a:pPr>
            <a:r>
              <a:rPr lang="el-GR" sz="2400" dirty="0"/>
              <a:t>Δεν είναι ψυχοθεραπεία</a:t>
            </a:r>
          </a:p>
        </p:txBody>
      </p:sp>
    </p:spTree>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l-GR"/>
              <a:t>Ατομική Συμβουλευτική</a:t>
            </a:r>
            <a:br>
              <a:rPr lang="el-GR"/>
            </a:br>
            <a:r>
              <a:rPr lang="el-GR" sz="3600"/>
              <a:t>Γενικοί σκοποί</a:t>
            </a:r>
            <a:endParaRPr lang="en-US" sz="3600"/>
          </a:p>
        </p:txBody>
      </p:sp>
      <p:sp>
        <p:nvSpPr>
          <p:cNvPr id="84995" name="Content Placeholder 2"/>
          <p:cNvSpPr>
            <a:spLocks noGrp="1"/>
          </p:cNvSpPr>
          <p:nvPr>
            <p:ph idx="1"/>
          </p:nvPr>
        </p:nvSpPr>
        <p:spPr/>
        <p:txBody>
          <a:bodyPr/>
          <a:lstStyle/>
          <a:p>
            <a:pPr eaLnBrk="1" hangingPunct="1"/>
            <a:r>
              <a:rPr lang="el-GR" dirty="0" smtClean="0"/>
              <a:t>Δεοντολογία</a:t>
            </a:r>
            <a:endParaRPr lang="en-GB" dirty="0" smtClean="0"/>
          </a:p>
          <a:p>
            <a:pPr lvl="1" eaLnBrk="1" hangingPunct="1"/>
            <a:r>
              <a:rPr lang="el-GR" dirty="0" smtClean="0">
                <a:solidFill>
                  <a:schemeClr val="tx1"/>
                </a:solidFill>
                <a:cs typeface="ＭＳ Ｐゴシック" pitchFamily="-112" charset="-128"/>
              </a:rPr>
              <a:t>Εχεμύθεια – απόρρητο</a:t>
            </a:r>
          </a:p>
          <a:p>
            <a:pPr eaLnBrk="1" hangingPunct="1"/>
            <a:r>
              <a:rPr lang="el-GR" dirty="0" smtClean="0"/>
              <a:t> Είναι οργανωμένη διαδικασία</a:t>
            </a:r>
          </a:p>
          <a:p>
            <a:pPr lvl="1" eaLnBrk="1" hangingPunct="1"/>
            <a:r>
              <a:rPr lang="el-GR" dirty="0" smtClean="0">
                <a:solidFill>
                  <a:schemeClr val="tx1"/>
                </a:solidFill>
              </a:rPr>
              <a:t>Τήρηση φακέλων</a:t>
            </a:r>
            <a:endParaRPr lang="en-US" dirty="0" smtClean="0">
              <a:solidFill>
                <a:schemeClr val="tx1"/>
              </a:solidFill>
            </a:endParaRPr>
          </a:p>
        </p:txBody>
      </p:sp>
    </p:spTree>
  </p:cSld>
  <p:clrMapOvr>
    <a:masterClrMapping/>
  </p:clrMapOvr>
  <p:transition>
    <p:cover dir="l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Ατομική Συμβουλευτική</a:t>
            </a:r>
            <a:br>
              <a:rPr lang="el-GR" dirty="0" smtClean="0"/>
            </a:br>
            <a:r>
              <a:rPr lang="el-GR" sz="2800" dirty="0" smtClean="0"/>
              <a:t>Φάση Α: Στόχοι (1-2 συνεδρία)</a:t>
            </a:r>
            <a:endParaRPr lang="en-US" dirty="0"/>
          </a:p>
        </p:txBody>
      </p:sp>
      <p:sp>
        <p:nvSpPr>
          <p:cNvPr id="3" name="Content Placeholder 2"/>
          <p:cNvSpPr>
            <a:spLocks noGrp="1"/>
          </p:cNvSpPr>
          <p:nvPr>
            <p:ph idx="1"/>
          </p:nvPr>
        </p:nvSpPr>
        <p:spPr/>
        <p:txBody>
          <a:bodyPr/>
          <a:lstStyle/>
          <a:p>
            <a:pPr marL="273050" lvl="1" indent="-273050">
              <a:spcBef>
                <a:spcPts val="600"/>
              </a:spcBef>
              <a:buClr>
                <a:schemeClr val="tx2"/>
              </a:buClr>
              <a:buSzPct val="73000"/>
              <a:buFont typeface="Wingdings 2" pitchFamily="-112" charset="2"/>
              <a:buChar char=""/>
            </a:pPr>
            <a:r>
              <a:rPr lang="el-GR" sz="2000" dirty="0" smtClean="0">
                <a:solidFill>
                  <a:schemeClr val="tx1"/>
                </a:solidFill>
              </a:rPr>
              <a:t>Έμφαση στη δημιουργία σχέσης εμπιστοσύνης</a:t>
            </a:r>
          </a:p>
          <a:p>
            <a:pPr lvl="2" eaLnBrk="1" hangingPunct="1"/>
            <a:r>
              <a:rPr lang="el-GR" dirty="0" smtClean="0"/>
              <a:t>Αντανάκλαση </a:t>
            </a:r>
          </a:p>
          <a:p>
            <a:pPr lvl="2" eaLnBrk="1" hangingPunct="1"/>
            <a:r>
              <a:rPr lang="el-GR" dirty="0" smtClean="0"/>
              <a:t>Όχι ερωτήσεις</a:t>
            </a:r>
            <a:r>
              <a:rPr lang="en-GB" dirty="0" smtClean="0"/>
              <a:t> (</a:t>
            </a:r>
            <a:r>
              <a:rPr lang="el-GR" dirty="0" smtClean="0"/>
              <a:t>Ιδιαίτερα για τον άνδρα και τα παιδιά)</a:t>
            </a:r>
          </a:p>
          <a:p>
            <a:pPr lvl="2" eaLnBrk="1" hangingPunct="1"/>
            <a:r>
              <a:rPr lang="el-GR" dirty="0" smtClean="0"/>
              <a:t>Σεβασμός</a:t>
            </a:r>
            <a:endParaRPr lang="el-GR" dirty="0" smtClean="0">
              <a:solidFill>
                <a:schemeClr val="tx1"/>
              </a:solidFill>
            </a:endParaRPr>
          </a:p>
          <a:p>
            <a:pPr marL="0" indent="0" eaLnBrk="1" hangingPunct="1"/>
            <a:r>
              <a:rPr lang="el-GR" sz="2000" b="1" dirty="0" smtClean="0">
                <a:solidFill>
                  <a:schemeClr val="accent1"/>
                </a:solidFill>
              </a:rPr>
              <a:t>Ποιοί λόγοι τι φέρνουν στην υπηρεσία - Προσδιορισμός αιτήματος </a:t>
            </a:r>
          </a:p>
          <a:p>
            <a:pPr lvl="1" eaLnBrk="1" hangingPunct="1"/>
            <a:r>
              <a:rPr lang="el-GR" sz="2000" dirty="0" smtClean="0">
                <a:solidFill>
                  <a:schemeClr val="tx1"/>
                </a:solidFill>
              </a:rPr>
              <a:t>Τι θα ήθελε από την υπηρεσία</a:t>
            </a:r>
          </a:p>
          <a:p>
            <a:pPr lvl="1" eaLnBrk="1" hangingPunct="1"/>
            <a:r>
              <a:rPr lang="el-GR" sz="2000" dirty="0" smtClean="0">
                <a:solidFill>
                  <a:schemeClr val="tx1"/>
                </a:solidFill>
              </a:rPr>
              <a:t>Τι θα ήθελε να «πάρει» με το τέλος  των συνεδριών</a:t>
            </a:r>
          </a:p>
          <a:p>
            <a:pPr marL="0" indent="0" eaLnBrk="1" hangingPunct="1"/>
            <a:r>
              <a:rPr lang="el-GR" sz="2000" dirty="0" smtClean="0"/>
              <a:t>Αξιολόγηση- Ανάλυση περιστατικών βίας και του κινδύνου</a:t>
            </a:r>
          </a:p>
          <a:p>
            <a:pPr marL="0" indent="0" eaLnBrk="1" hangingPunct="1"/>
            <a:r>
              <a:rPr lang="el-GR" sz="2000" dirty="0" smtClean="0"/>
              <a:t>Ποιοι ήταν οι προηγούμενοι τρόποι αντιμετώπισης των περιστατικών ( επικοινωνούσε με άλλους, φίλους, συγγενείς, καλούσε την αστυνομία, δεν μιλούσε με κανένα, ζήτησε τη γνώμη ειδικού κέντρου)</a:t>
            </a:r>
          </a:p>
          <a:p>
            <a:pPr marL="273050" lvl="1" indent="-273050">
              <a:spcBef>
                <a:spcPts val="600"/>
              </a:spcBef>
              <a:buClr>
                <a:schemeClr val="tx2"/>
              </a:buClr>
              <a:buSzPct val="73000"/>
              <a:buNone/>
            </a:pPr>
            <a:endParaRPr lang="el-GR" dirty="0" smtClean="0"/>
          </a:p>
          <a:p>
            <a:endParaRPr lang="en-US" dirty="0"/>
          </a:p>
        </p:txBody>
      </p:sp>
    </p:spTree>
  </p:cSld>
  <p:clrMapOvr>
    <a:masterClrMapping/>
  </p:clrMapOvr>
  <p:transition>
    <p:cover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l-GR" dirty="0"/>
              <a:t>Ατομική </a:t>
            </a:r>
            <a:r>
              <a:rPr lang="el-GR" dirty="0" smtClean="0"/>
              <a:t>Συμβουλευτική</a:t>
            </a:r>
            <a:br>
              <a:rPr lang="el-GR" dirty="0" smtClean="0"/>
            </a:br>
            <a:r>
              <a:rPr lang="el-GR" sz="2800" dirty="0"/>
              <a:t>Φάση </a:t>
            </a:r>
            <a:r>
              <a:rPr lang="el-GR" sz="2800" dirty="0" smtClean="0"/>
              <a:t>Α: Στόχοι (1η-2η συνεδρία)</a:t>
            </a:r>
            <a:endParaRPr lang="en-US" dirty="0"/>
          </a:p>
        </p:txBody>
      </p:sp>
      <p:sp>
        <p:nvSpPr>
          <p:cNvPr id="88067" name="Content Placeholder 2"/>
          <p:cNvSpPr>
            <a:spLocks noGrp="1"/>
          </p:cNvSpPr>
          <p:nvPr>
            <p:ph idx="1"/>
          </p:nvPr>
        </p:nvSpPr>
        <p:spPr/>
        <p:txBody>
          <a:bodyPr/>
          <a:lstStyle/>
          <a:p>
            <a:pPr eaLnBrk="1" hangingPunct="1"/>
            <a:r>
              <a:rPr lang="el-GR" sz="2400" dirty="0"/>
              <a:t>Δημιουργία</a:t>
            </a:r>
            <a:r>
              <a:rPr lang="el-GR" sz="2400" dirty="0" smtClean="0"/>
              <a:t>σχεδίου</a:t>
            </a:r>
            <a:r>
              <a:rPr lang="el-GR" sz="2400" dirty="0"/>
              <a:t>διαφυγής και </a:t>
            </a:r>
            <a:r>
              <a:rPr lang="el-GR" sz="2400" dirty="0" smtClean="0"/>
              <a:t>ασφάλειας</a:t>
            </a:r>
          </a:p>
          <a:p>
            <a:pPr eaLnBrk="1" hangingPunct="1"/>
            <a:r>
              <a:rPr lang="el-GR" sz="2400" dirty="0" smtClean="0"/>
              <a:t>Πληροφόρηση</a:t>
            </a:r>
          </a:p>
          <a:p>
            <a:pPr lvl="1" eaLnBrk="1" hangingPunct="1"/>
            <a:r>
              <a:rPr lang="el-GR" sz="2400" dirty="0" smtClean="0">
                <a:solidFill>
                  <a:schemeClr val="tx1"/>
                </a:solidFill>
              </a:rPr>
              <a:t>Πως δουλεύουμε – ποιοί είμαστε – όρια -αριθμός συνεδριών - συχνότητα </a:t>
            </a:r>
          </a:p>
          <a:p>
            <a:pPr marL="273050" lvl="1" indent="-273050" eaLnBrk="1" hangingPunct="1">
              <a:spcBef>
                <a:spcPts val="600"/>
              </a:spcBef>
              <a:buClr>
                <a:schemeClr val="tx2"/>
              </a:buClr>
              <a:buSzPct val="73000"/>
              <a:buFont typeface="Wingdings 2" pitchFamily="-112" charset="2"/>
              <a:buChar char=""/>
            </a:pPr>
            <a:r>
              <a:rPr lang="el-GR" sz="2400" dirty="0" smtClean="0">
                <a:solidFill>
                  <a:schemeClr val="tx1"/>
                </a:solidFill>
              </a:rPr>
              <a:t>Αν χρειάζεται δικτύωση με άλλες υπηρεσίες - παραπομπή</a:t>
            </a:r>
            <a:endParaRPr lang="el-GR" sz="2400" dirty="0" smtClean="0"/>
          </a:p>
          <a:p>
            <a:pPr marL="273050" lvl="1" indent="-273050" eaLnBrk="1" hangingPunct="1">
              <a:spcBef>
                <a:spcPts val="600"/>
              </a:spcBef>
              <a:buClr>
                <a:schemeClr val="tx2"/>
              </a:buClr>
              <a:buSzPct val="73000"/>
              <a:buFont typeface="Wingdings 2" pitchFamily="-112" charset="2"/>
              <a:buChar char=""/>
            </a:pPr>
            <a:r>
              <a:rPr lang="el-GR" sz="2400" dirty="0" smtClean="0">
                <a:solidFill>
                  <a:schemeClr val="tx1"/>
                </a:solidFill>
              </a:rPr>
              <a:t>Δεν δίνουμε λύσεις  - Δεν θεραπεύουμε!</a:t>
            </a:r>
          </a:p>
          <a:p>
            <a:pPr eaLnBrk="1" hangingPunct="1">
              <a:buNone/>
            </a:pPr>
            <a:endParaRPr lang="en-GB" dirty="0" smtClean="0"/>
          </a:p>
          <a:p>
            <a:pPr eaLnBrk="1" hangingPunct="1"/>
            <a:endParaRPr lang="en-US" dirty="0"/>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l-GR" sz="3600" dirty="0" smtClean="0">
                <a:ea typeface="+mj-ea"/>
                <a:cs typeface="+mj-cs"/>
              </a:rPr>
              <a:t>Επιδημιολογικά </a:t>
            </a:r>
            <a:r>
              <a:rPr lang="el-GR" sz="3600" cap="none" dirty="0" smtClean="0">
                <a:ea typeface="+mj-ea"/>
                <a:cs typeface="+mj-cs"/>
              </a:rPr>
              <a:t>δεδομένα</a:t>
            </a:r>
            <a:endParaRPr lang="en-US" sz="3600" cap="none" dirty="0">
              <a:ea typeface="+mj-ea"/>
              <a:cs typeface="+mj-cs"/>
            </a:endParaRPr>
          </a:p>
        </p:txBody>
      </p:sp>
      <p:sp>
        <p:nvSpPr>
          <p:cNvPr id="20483" name="Rectangle 3"/>
          <p:cNvSpPr>
            <a:spLocks noGrp="1" noChangeArrowheads="1"/>
          </p:cNvSpPr>
          <p:nvPr>
            <p:ph idx="1"/>
          </p:nvPr>
        </p:nvSpPr>
        <p:spPr/>
        <p:txBody>
          <a:bodyPr/>
          <a:lstStyle/>
          <a:p>
            <a:pPr eaLnBrk="1" hangingPunct="1">
              <a:lnSpc>
                <a:spcPct val="90000"/>
              </a:lnSpc>
            </a:pPr>
            <a:r>
              <a:rPr lang="el-GR" sz="2400"/>
              <a:t>Περισσότερες γυναίκες πεθαίνουν ή τραυματίζονται θανάσιμα κάθε χρόνο λόγω της ενδοοικογενειακής βίας, και όχι τόσο του καρκίνου ή των τροχαίων ατυχημάτων (Συμβούλιο της Ευρώπης, 2003, σελ 18)</a:t>
            </a:r>
            <a:endParaRPr lang="en-US" sz="2400"/>
          </a:p>
          <a:p>
            <a:pPr eaLnBrk="1" hangingPunct="1">
              <a:lnSpc>
                <a:spcPct val="90000"/>
              </a:lnSpc>
            </a:pPr>
            <a:r>
              <a:rPr lang="el-GR" sz="2400"/>
              <a:t>1 στις 4 γυναίκες θα βιώσει κάποια μορφή κακοποίησης σε κάποιο σημείο της ζωής της, </a:t>
            </a:r>
          </a:p>
          <a:p>
            <a:pPr eaLnBrk="1" hangingPunct="1">
              <a:lnSpc>
                <a:spcPct val="90000"/>
              </a:lnSpc>
            </a:pPr>
            <a:r>
              <a:rPr lang="el-GR" sz="2400"/>
              <a:t>2 γυναίκες κάθε βδομάδα σκοτώνονται από τους πρώην ή νυν συντρόφους (Home office, 2003)</a:t>
            </a:r>
          </a:p>
          <a:p>
            <a:pPr eaLnBrk="1" hangingPunct="1">
              <a:lnSpc>
                <a:spcPct val="90000"/>
              </a:lnSpc>
            </a:pPr>
            <a:r>
              <a:rPr lang="el-GR" sz="2400"/>
              <a:t>25% όλων των βιασμών και 50% όλων των περιπτώσεων βιασμών στα παιδιά αποδίδονται σε αγόρια έφηβους (Messerschmidt, 2000).</a:t>
            </a:r>
            <a:endParaRPr lang="en-US" sz="2400"/>
          </a:p>
        </p:txBody>
      </p:sp>
    </p:spTree>
  </p:cSld>
  <p:clrMapOvr>
    <a:masterClrMapping/>
  </p:clrMapOvr>
  <p:transition>
    <p:wheel spokes="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115888"/>
            <a:ext cx="7772400" cy="1143000"/>
          </a:xfrm>
        </p:spPr>
        <p:txBody>
          <a:bodyPr>
            <a:normAutofit fontScale="90000"/>
          </a:bodyPr>
          <a:lstStyle/>
          <a:p>
            <a:pPr eaLnBrk="1" hangingPunct="1">
              <a:defRPr/>
            </a:pPr>
            <a:r>
              <a:rPr lang="el-GR" dirty="0"/>
              <a:t>Ατομική Συμβουλευτική:</a:t>
            </a:r>
            <a:br>
              <a:rPr lang="el-GR" dirty="0"/>
            </a:br>
            <a:r>
              <a:rPr lang="el-GR" sz="3200" dirty="0" smtClean="0"/>
              <a:t>Β </a:t>
            </a:r>
            <a:r>
              <a:rPr lang="el-GR" sz="3200" dirty="0"/>
              <a:t>Φάση: </a:t>
            </a:r>
            <a:r>
              <a:rPr lang="el-GR" sz="3200" dirty="0" smtClean="0"/>
              <a:t>Συμβουλευτική (3η-9η συνεδρία)</a:t>
            </a:r>
            <a:r>
              <a:rPr lang="el-GR" sz="3200" dirty="0"/>
              <a:t/>
            </a:r>
            <a:br>
              <a:rPr lang="el-GR" sz="3200" dirty="0"/>
            </a:br>
            <a:endParaRPr lang="en-US" sz="3200" dirty="0"/>
          </a:p>
        </p:txBody>
      </p:sp>
      <p:sp>
        <p:nvSpPr>
          <p:cNvPr id="89091" name="Content Placeholder 2"/>
          <p:cNvSpPr>
            <a:spLocks noGrp="1"/>
          </p:cNvSpPr>
          <p:nvPr>
            <p:ph idx="1"/>
          </p:nvPr>
        </p:nvSpPr>
        <p:spPr/>
        <p:txBody>
          <a:bodyPr/>
          <a:lstStyle/>
          <a:p>
            <a:pPr eaLnBrk="1" hangingPunct="1"/>
            <a:r>
              <a:rPr lang="el-GR" sz="2800" dirty="0" smtClean="0"/>
              <a:t>Έμφαση στη σχέση εμπιστοσύνης</a:t>
            </a:r>
          </a:p>
          <a:p>
            <a:pPr eaLnBrk="1" hangingPunct="1"/>
            <a:r>
              <a:rPr lang="el-GR" sz="2800" dirty="0" smtClean="0"/>
              <a:t>Επεργασία των στόχων </a:t>
            </a:r>
            <a:r>
              <a:rPr lang="el-GR" sz="2800" dirty="0"/>
              <a:t>της συμβουλευτικής</a:t>
            </a:r>
          </a:p>
          <a:p>
            <a:pPr lvl="1" eaLnBrk="1" hangingPunct="1"/>
            <a:r>
              <a:rPr lang="el-GR" sz="2000" dirty="0">
                <a:solidFill>
                  <a:schemeClr val="tx1"/>
                </a:solidFill>
              </a:rPr>
              <a:t>Εστίαση σε ρεαλιστικούς και υλοποιήσιμους στόχους</a:t>
            </a:r>
            <a:endParaRPr lang="en-GB" sz="2000" dirty="0" smtClean="0">
              <a:solidFill>
                <a:schemeClr val="tx1"/>
              </a:solidFill>
            </a:endParaRPr>
          </a:p>
          <a:p>
            <a:pPr lvl="1" eaLnBrk="1" hangingPunct="1"/>
            <a:r>
              <a:rPr lang="el-GR" sz="2000" dirty="0" smtClean="0">
                <a:solidFill>
                  <a:schemeClr val="tx1"/>
                </a:solidFill>
              </a:rPr>
              <a:t>Να πληροφορηθούν  για νομικά και μη ζητήματα και ΌΧΙ να θεραπευτούν</a:t>
            </a:r>
          </a:p>
          <a:p>
            <a:pPr lvl="1" eaLnBrk="1" hangingPunct="1"/>
            <a:r>
              <a:rPr lang="el-GR" sz="2000" dirty="0" smtClean="0">
                <a:solidFill>
                  <a:schemeClr val="tx1"/>
                </a:solidFill>
              </a:rPr>
              <a:t>Π.χ</a:t>
            </a:r>
            <a:r>
              <a:rPr lang="el-GR" sz="2000" dirty="0">
                <a:solidFill>
                  <a:schemeClr val="tx1"/>
                </a:solidFill>
              </a:rPr>
              <a:t>. Να προετοιμασθούν  ΨΥΧΟΛΟΓΙΚΑ και ΠΡΑΚΤΙΚΑ για την ασφάλεια και εγκατάλειψη</a:t>
            </a:r>
          </a:p>
          <a:p>
            <a:pPr eaLnBrk="1" hangingPunct="1"/>
            <a:r>
              <a:rPr lang="el-GR" sz="2800" dirty="0"/>
              <a:t>Αξιολόγηση- Ανάλυση περιστατικών βίας και του κινδύνου  (αν χρειαστεί)</a:t>
            </a:r>
          </a:p>
          <a:p>
            <a:pPr eaLnBrk="1" hangingPunct="1"/>
            <a:endParaRPr lang="en-US" dirty="0"/>
          </a:p>
        </p:txBody>
      </p:sp>
    </p:spTree>
  </p:cSld>
  <p:clrMapOvr>
    <a:masterClrMapping/>
  </p:clrMapOvr>
  <mc:AlternateContent xmlns:mc="http://schemas.openxmlformats.org/markup-compatibility/2006">
    <mc:Choice xmlns:mp="http://schemas.microsoft.com/office/mac/powerpoint/2008/main" xmlns:mv="urn:schemas-microsoft-com:mac:vml" xmlns="" Requires="mp">
      <mp:transition>
        <mp:flip dir="r"/>
      </mp:transition>
    </mc:Choice>
    <mc:Fallback>
      <p:transition>
        <p:newsflash/>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l-GR" dirty="0" smtClean="0"/>
              <a:t>Ατομική Συμβουλευτική:</a:t>
            </a:r>
            <a:br>
              <a:rPr lang="el-GR" dirty="0" smtClean="0"/>
            </a:br>
            <a:r>
              <a:rPr lang="el-GR" sz="3111" dirty="0" smtClean="0"/>
              <a:t>Β Φάση: Συμβουλευτική (3η-9η συνεδρία)  </a:t>
            </a:r>
            <a:endParaRPr lang="en-US" sz="3111" dirty="0"/>
          </a:p>
        </p:txBody>
      </p:sp>
      <p:sp>
        <p:nvSpPr>
          <p:cNvPr id="90115" name="Content Placeholder 2"/>
          <p:cNvSpPr>
            <a:spLocks noGrp="1"/>
          </p:cNvSpPr>
          <p:nvPr>
            <p:ph idx="1"/>
          </p:nvPr>
        </p:nvSpPr>
        <p:spPr/>
        <p:txBody>
          <a:bodyPr/>
          <a:lstStyle/>
          <a:p>
            <a:pPr eaLnBrk="1" hangingPunct="1"/>
            <a:r>
              <a:rPr lang="el-GR" sz="2800" dirty="0" smtClean="0"/>
              <a:t>Συνέχιση της Αναγνώρισης και επικύρωσης της κακοποίησης </a:t>
            </a:r>
            <a:endParaRPr lang="el-GR" sz="2800" i="1" dirty="0" smtClean="0"/>
          </a:p>
          <a:p>
            <a:pPr lvl="1" eaLnBrk="1" hangingPunct="1"/>
            <a:r>
              <a:rPr lang="el-GR" sz="2400" i="1" dirty="0" smtClean="0">
                <a:solidFill>
                  <a:schemeClr val="tx1"/>
                </a:solidFill>
              </a:rPr>
              <a:t>Άμεση αναγνώριση –επιβεβαίωση σ’αυτό που λένε</a:t>
            </a:r>
          </a:p>
          <a:p>
            <a:pPr lvl="1" eaLnBrk="1" hangingPunct="1"/>
            <a:r>
              <a:rPr lang="el-GR" sz="2400" i="1" dirty="0" smtClean="0">
                <a:solidFill>
                  <a:schemeClr val="tx1"/>
                </a:solidFill>
              </a:rPr>
              <a:t>Όχι ψυχολογικές ερμηνείες για τον άνδρα</a:t>
            </a:r>
          </a:p>
          <a:p>
            <a:pPr lvl="1" eaLnBrk="1" hangingPunct="1"/>
            <a:r>
              <a:rPr lang="el-GR" sz="2400" i="1" dirty="0" smtClean="0">
                <a:solidFill>
                  <a:schemeClr val="tx1"/>
                </a:solidFill>
              </a:rPr>
              <a:t>Βλ και ενδυνάμωση παρακάτω</a:t>
            </a:r>
            <a:endParaRPr lang="el-GR" sz="2400" dirty="0" smtClean="0">
              <a:solidFill>
                <a:schemeClr val="tx1"/>
              </a:solidFill>
            </a:endParaRPr>
          </a:p>
          <a:p>
            <a:pPr eaLnBrk="1" hangingPunct="1"/>
            <a:r>
              <a:rPr lang="el-GR" sz="2800" dirty="0" smtClean="0"/>
              <a:t>Σχέδιο Ασφάλειας - Σχέδιο διαφυγής και ασφάλειας  (αν χρειαστεί)</a:t>
            </a:r>
          </a:p>
          <a:p>
            <a:pPr eaLnBrk="1" hangingPunct="1"/>
            <a:r>
              <a:rPr lang="el-GR" sz="2800" dirty="0" smtClean="0"/>
              <a:t>Αναγνώριση των βασικών αναγκών των γυναικών που έχουν παραβιαστεί </a:t>
            </a:r>
          </a:p>
          <a:p>
            <a:endParaRPr lang="en-US" dirty="0" smtClean="0"/>
          </a:p>
        </p:txBody>
      </p:sp>
    </p:spTree>
  </p:cSld>
  <p:clrMapOvr>
    <a:masterClrMapping/>
  </p:clrMapOvr>
  <p:transition>
    <p:wheel spokes="8"/>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normAutofit fontScale="90000"/>
          </a:bodyPr>
          <a:lstStyle/>
          <a:p>
            <a:pPr eaLnBrk="1" hangingPunct="1">
              <a:defRPr/>
            </a:pPr>
            <a:r>
              <a:rPr lang="el-GR" sz="4000" dirty="0"/>
              <a:t>Ατομική Συμβουλευτική:</a:t>
            </a:r>
            <a:r>
              <a:rPr lang="el-GR" sz="4000" dirty="0" smtClean="0"/>
              <a:t/>
            </a:r>
            <a:br>
              <a:rPr lang="el-GR" sz="4000" dirty="0" smtClean="0"/>
            </a:br>
            <a:r>
              <a:rPr lang="el-GR" sz="3111" dirty="0" smtClean="0"/>
              <a:t>Β Φάση: Συμβουλευτική (3η-9η συνεδρία) </a:t>
            </a:r>
            <a:endParaRPr lang="en-US" sz="3111" dirty="0"/>
          </a:p>
        </p:txBody>
      </p:sp>
      <p:sp>
        <p:nvSpPr>
          <p:cNvPr id="91139" name="Rectangle 3"/>
          <p:cNvSpPr>
            <a:spLocks noGrp="1" noChangeArrowheads="1"/>
          </p:cNvSpPr>
          <p:nvPr>
            <p:ph type="body" idx="1"/>
          </p:nvPr>
        </p:nvSpPr>
        <p:spPr/>
        <p:txBody>
          <a:bodyPr/>
          <a:lstStyle/>
          <a:p>
            <a:pPr eaLnBrk="1" hangingPunct="1">
              <a:lnSpc>
                <a:spcPct val="80000"/>
              </a:lnSpc>
            </a:pPr>
            <a:r>
              <a:rPr lang="el-GR" sz="2800" dirty="0"/>
              <a:t>Ανακούφιση από ντροπή και </a:t>
            </a:r>
            <a:r>
              <a:rPr lang="el-GR" sz="2800" b="1" dirty="0"/>
              <a:t>ενοχοποίηση</a:t>
            </a:r>
          </a:p>
          <a:p>
            <a:pPr eaLnBrk="1" hangingPunct="1">
              <a:lnSpc>
                <a:spcPct val="80000"/>
              </a:lnSpc>
            </a:pPr>
            <a:r>
              <a:rPr lang="el-GR" sz="2800" b="1" dirty="0"/>
              <a:t>Αναγνώριση του θυμού αλλά όχι αύξησή του</a:t>
            </a:r>
          </a:p>
          <a:p>
            <a:pPr eaLnBrk="1" hangingPunct="1">
              <a:lnSpc>
                <a:spcPct val="80000"/>
              </a:lnSpc>
            </a:pPr>
            <a:r>
              <a:rPr lang="el-GR" sz="2800" i="1" dirty="0"/>
              <a:t>Ενθάρρυνση, </a:t>
            </a:r>
            <a:r>
              <a:rPr lang="el-GR" sz="2800" dirty="0"/>
              <a:t>θετική ενίσχυση-έπαινος, ενίσχυση αυτοπεποίθησης (π.χ. Σε ενέργειες που κάνει, αποφάσεις, να σκεφτεί εναλλακτικές)</a:t>
            </a:r>
            <a:endParaRPr lang="el-GR" sz="2800" dirty="0" smtClean="0"/>
          </a:p>
          <a:p>
            <a:pPr eaLnBrk="1" hangingPunct="1">
              <a:lnSpc>
                <a:spcPct val="80000"/>
              </a:lnSpc>
            </a:pPr>
            <a:r>
              <a:rPr lang="el-GR" sz="2800" i="1" dirty="0" smtClean="0"/>
              <a:t>Η</a:t>
            </a:r>
            <a:r>
              <a:rPr lang="el-GR" sz="2800" i="1" dirty="0"/>
              <a:t>βία δεν είναι δικιά της ευθύνη</a:t>
            </a:r>
          </a:p>
          <a:p>
            <a:pPr eaLnBrk="1" hangingPunct="1">
              <a:lnSpc>
                <a:spcPct val="80000"/>
              </a:lnSpc>
            </a:pPr>
            <a:r>
              <a:rPr lang="el-GR" sz="2800" i="1" dirty="0"/>
              <a:t>Η ΠΡΟΣΤΑΣΙΑ ΤΗΣ (και των παιδιών της) ΕΙΝΑΙ Η ΔΙΚΗ ΤΗΣ ΕΥΘΥΝΗ</a:t>
            </a:r>
            <a:endParaRPr lang="el-GR" sz="2800" dirty="0"/>
          </a:p>
          <a:p>
            <a:pPr eaLnBrk="1" hangingPunct="1">
              <a:lnSpc>
                <a:spcPct val="80000"/>
              </a:lnSpc>
            </a:pPr>
            <a:endParaRPr lang="el-GR" sz="2800" dirty="0"/>
          </a:p>
          <a:p>
            <a:pPr eaLnBrk="1" hangingPunct="1">
              <a:lnSpc>
                <a:spcPct val="80000"/>
              </a:lnSpc>
            </a:pPr>
            <a:endParaRPr lang="en-US" sz="2000" dirty="0"/>
          </a:p>
        </p:txBody>
      </p:sp>
    </p:spTree>
  </p:cSld>
  <p:clrMapOvr>
    <a:masterClrMapping/>
  </p:clrMapOvr>
  <p:transition>
    <p:strips/>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sz="3600" dirty="0" smtClean="0"/>
              <a:t>Ατομική Συμβουλευτική:</a:t>
            </a:r>
            <a:br>
              <a:rPr lang="el-GR" sz="3600" dirty="0" smtClean="0"/>
            </a:br>
            <a:r>
              <a:rPr lang="el-GR" sz="2800" dirty="0" smtClean="0"/>
              <a:t>Β Φάση: Συμβουλευτική (3η-9η συνεδρία) </a:t>
            </a:r>
            <a:endParaRPr lang="en-US" dirty="0"/>
          </a:p>
        </p:txBody>
      </p:sp>
      <p:sp>
        <p:nvSpPr>
          <p:cNvPr id="92163" name="Content Placeholder 2"/>
          <p:cNvSpPr>
            <a:spLocks noGrp="1"/>
          </p:cNvSpPr>
          <p:nvPr>
            <p:ph idx="1"/>
          </p:nvPr>
        </p:nvSpPr>
        <p:spPr/>
        <p:txBody>
          <a:bodyPr/>
          <a:lstStyle/>
          <a:p>
            <a:pPr eaLnBrk="1" hangingPunct="1">
              <a:lnSpc>
                <a:spcPct val="80000"/>
              </a:lnSpc>
            </a:pPr>
            <a:r>
              <a:rPr lang="el-GR" sz="2800" dirty="0" smtClean="0"/>
              <a:t>Ανάλυση των προτύπων που έχει για τη θηλυκότητα και την αρενωπότητα</a:t>
            </a:r>
          </a:p>
          <a:p>
            <a:pPr eaLnBrk="1" hangingPunct="1">
              <a:lnSpc>
                <a:spcPct val="80000"/>
              </a:lnSpc>
            </a:pPr>
            <a:r>
              <a:rPr lang="el-GR" sz="2800" dirty="0" smtClean="0"/>
              <a:t>Προετοιμασία για το κλείσιμο των συναντήσεων</a:t>
            </a:r>
          </a:p>
          <a:p>
            <a:pPr eaLnBrk="1" hangingPunct="1">
              <a:lnSpc>
                <a:spcPct val="80000"/>
              </a:lnSpc>
            </a:pPr>
            <a:r>
              <a:rPr lang="el-GR" sz="2800" dirty="0" smtClean="0"/>
              <a:t>Σε σχέση με τους στόχους των γυναικών εξετάζουμε:</a:t>
            </a:r>
          </a:p>
          <a:p>
            <a:pPr lvl="1" eaLnBrk="1" hangingPunct="1">
              <a:lnSpc>
                <a:spcPct val="80000"/>
              </a:lnSpc>
            </a:pPr>
            <a:r>
              <a:rPr lang="el-GR" sz="2400" dirty="0" smtClean="0">
                <a:solidFill>
                  <a:schemeClr val="tx1"/>
                </a:solidFill>
              </a:rPr>
              <a:t>Σεβόμαστε το ρυθμό των γυναικών για τις αποφάσεις</a:t>
            </a:r>
          </a:p>
          <a:p>
            <a:pPr lvl="1" eaLnBrk="1" hangingPunct="1">
              <a:lnSpc>
                <a:spcPct val="80000"/>
              </a:lnSpc>
            </a:pPr>
            <a:r>
              <a:rPr lang="el-GR" sz="2400" dirty="0" smtClean="0">
                <a:solidFill>
                  <a:schemeClr val="tx1"/>
                </a:solidFill>
              </a:rPr>
              <a:t>Σε ποιο στάδιο κινητοποίησης είναι; </a:t>
            </a:r>
          </a:p>
          <a:p>
            <a:pPr lvl="1" eaLnBrk="1" hangingPunct="1">
              <a:lnSpc>
                <a:spcPct val="80000"/>
              </a:lnSpc>
            </a:pPr>
            <a:r>
              <a:rPr lang="el-GR" sz="2400" dirty="0" smtClean="0">
                <a:solidFill>
                  <a:schemeClr val="tx1"/>
                </a:solidFill>
              </a:rPr>
              <a:t>Πόσο πιστεύει ότι μπορεί να τα καταφέρει </a:t>
            </a:r>
          </a:p>
          <a:p>
            <a:pPr lvl="1" eaLnBrk="1" hangingPunct="1">
              <a:lnSpc>
                <a:spcPct val="80000"/>
              </a:lnSpc>
            </a:pPr>
            <a:r>
              <a:rPr lang="el-GR" sz="2400" dirty="0" smtClean="0">
                <a:solidFill>
                  <a:schemeClr val="tx1"/>
                </a:solidFill>
              </a:rPr>
              <a:t>Ποια είναι τα αποθέματα </a:t>
            </a:r>
          </a:p>
          <a:p>
            <a:pPr lvl="1" eaLnBrk="1" hangingPunct="1">
              <a:lnSpc>
                <a:spcPct val="80000"/>
              </a:lnSpc>
            </a:pPr>
            <a:r>
              <a:rPr lang="el-GR" sz="2400" dirty="0" smtClean="0">
                <a:solidFill>
                  <a:schemeClr val="tx1"/>
                </a:solidFill>
              </a:rPr>
              <a:t>Τι εμπόδια υπάρχουν;</a:t>
            </a:r>
          </a:p>
          <a:p>
            <a:endParaRPr lang="en-US" dirty="0" smtClean="0"/>
          </a:p>
        </p:txBody>
      </p:sp>
    </p:spTree>
  </p:cSld>
  <p:clrMapOvr>
    <a:masterClrMapping/>
  </p:clrMapOvr>
  <p:transition>
    <p:cover dir="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sz="3600" dirty="0" smtClean="0"/>
              <a:t>Ατομική Συμβουλευτική:</a:t>
            </a:r>
            <a:br>
              <a:rPr lang="el-GR" sz="3600" dirty="0" smtClean="0"/>
            </a:br>
            <a:r>
              <a:rPr lang="el-GR" sz="2800" dirty="0" smtClean="0"/>
              <a:t>Β Φάση: Συμβουλευτική (3η-9η συνεδρία) </a:t>
            </a:r>
            <a:endParaRPr lang="en-US" dirty="0"/>
          </a:p>
        </p:txBody>
      </p:sp>
      <p:sp>
        <p:nvSpPr>
          <p:cNvPr id="92163" name="Content Placeholder 2"/>
          <p:cNvSpPr>
            <a:spLocks noGrp="1"/>
          </p:cNvSpPr>
          <p:nvPr>
            <p:ph idx="1"/>
          </p:nvPr>
        </p:nvSpPr>
        <p:spPr/>
        <p:txBody>
          <a:bodyPr/>
          <a:lstStyle/>
          <a:p>
            <a:pPr eaLnBrk="1" hangingPunct="1">
              <a:lnSpc>
                <a:spcPct val="80000"/>
              </a:lnSpc>
            </a:pPr>
            <a:r>
              <a:rPr lang="el-GR" sz="2800" dirty="0" smtClean="0"/>
              <a:t>Ανάλυση των προτύπων που έχει για τη θηλυκότητα και την αρενωπότητα</a:t>
            </a:r>
          </a:p>
          <a:p>
            <a:pPr eaLnBrk="1" hangingPunct="1">
              <a:lnSpc>
                <a:spcPct val="80000"/>
              </a:lnSpc>
            </a:pPr>
            <a:r>
              <a:rPr lang="el-GR" sz="2800" dirty="0" smtClean="0"/>
              <a:t>Προετοιμασία για το κλείσιμο των συναντήσεων</a:t>
            </a:r>
          </a:p>
          <a:p>
            <a:pPr eaLnBrk="1" hangingPunct="1">
              <a:lnSpc>
                <a:spcPct val="80000"/>
              </a:lnSpc>
            </a:pPr>
            <a:r>
              <a:rPr lang="el-GR" sz="2800" dirty="0" smtClean="0"/>
              <a:t>Σε σχέση με τους στόχους των γυναικών εξετάζουμε:</a:t>
            </a:r>
          </a:p>
          <a:p>
            <a:pPr lvl="1" eaLnBrk="1" hangingPunct="1">
              <a:lnSpc>
                <a:spcPct val="80000"/>
              </a:lnSpc>
            </a:pPr>
            <a:r>
              <a:rPr lang="el-GR" sz="2400" dirty="0" smtClean="0">
                <a:solidFill>
                  <a:schemeClr val="tx1"/>
                </a:solidFill>
              </a:rPr>
              <a:t>Σεβόμαστε το ρυθμό των γυναικών για τις αποφάσεις</a:t>
            </a:r>
          </a:p>
          <a:p>
            <a:pPr lvl="1" eaLnBrk="1" hangingPunct="1">
              <a:lnSpc>
                <a:spcPct val="80000"/>
              </a:lnSpc>
            </a:pPr>
            <a:r>
              <a:rPr lang="el-GR" sz="2400" dirty="0" smtClean="0">
                <a:solidFill>
                  <a:schemeClr val="tx1"/>
                </a:solidFill>
              </a:rPr>
              <a:t>Σε ποιο στάδιο κινητοποίησης είναι; </a:t>
            </a:r>
          </a:p>
          <a:p>
            <a:pPr lvl="1" eaLnBrk="1" hangingPunct="1">
              <a:lnSpc>
                <a:spcPct val="80000"/>
              </a:lnSpc>
            </a:pPr>
            <a:r>
              <a:rPr lang="el-GR" sz="2400" dirty="0" smtClean="0">
                <a:solidFill>
                  <a:schemeClr val="tx1"/>
                </a:solidFill>
              </a:rPr>
              <a:t>Πόσο πιστεύει ότι μπορεί να τα καταφέρει </a:t>
            </a:r>
          </a:p>
          <a:p>
            <a:pPr lvl="1" eaLnBrk="1" hangingPunct="1">
              <a:lnSpc>
                <a:spcPct val="80000"/>
              </a:lnSpc>
            </a:pPr>
            <a:r>
              <a:rPr lang="el-GR" sz="2400" dirty="0" smtClean="0">
                <a:solidFill>
                  <a:schemeClr val="tx1"/>
                </a:solidFill>
              </a:rPr>
              <a:t>ποια είναι τα αποθέματα </a:t>
            </a:r>
          </a:p>
          <a:p>
            <a:pPr lvl="1" eaLnBrk="1" hangingPunct="1">
              <a:lnSpc>
                <a:spcPct val="80000"/>
              </a:lnSpc>
            </a:pPr>
            <a:r>
              <a:rPr lang="el-GR" sz="2400" dirty="0" smtClean="0">
                <a:solidFill>
                  <a:schemeClr val="tx1"/>
                </a:solidFill>
              </a:rPr>
              <a:t>Τι εμπόδια υπάρχουν;</a:t>
            </a:r>
          </a:p>
          <a:p>
            <a:endParaRPr lang="en-US" dirty="0" smtClean="0"/>
          </a:p>
        </p:txBody>
      </p:sp>
    </p:spTree>
  </p:cSld>
  <p:clrMapOvr>
    <a:masterClrMapping/>
  </p:clrMapOvr>
  <p:transition>
    <p:zoom dir="in"/>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l-GR" dirty="0"/>
              <a:t>Ατομική Συμβουλευτική:</a:t>
            </a:r>
            <a:r>
              <a:rPr lang="el-GR" dirty="0" smtClean="0"/>
              <a:t/>
            </a:r>
            <a:br>
              <a:rPr lang="el-GR" dirty="0" smtClean="0"/>
            </a:br>
            <a:r>
              <a:rPr lang="el-GR" sz="3111" dirty="0" smtClean="0"/>
              <a:t>Β Φάση: Συμβουλευτική (3η-9η συνεδρία) </a:t>
            </a:r>
            <a:endParaRPr lang="en-US" sz="3111" dirty="0"/>
          </a:p>
        </p:txBody>
      </p:sp>
      <p:sp>
        <p:nvSpPr>
          <p:cNvPr id="93187" name="Content Placeholder 2"/>
          <p:cNvSpPr>
            <a:spLocks noGrp="1"/>
          </p:cNvSpPr>
          <p:nvPr>
            <p:ph idx="1"/>
          </p:nvPr>
        </p:nvSpPr>
        <p:spPr/>
        <p:txBody>
          <a:bodyPr/>
          <a:lstStyle/>
          <a:p>
            <a:pPr eaLnBrk="1" hangingPunct="1"/>
            <a:r>
              <a:rPr lang="el-GR" sz="2200" i="1" dirty="0"/>
              <a:t>Ενδυνάμωση των γυναικών</a:t>
            </a:r>
            <a:endParaRPr lang="el-GR" sz="2200" dirty="0"/>
          </a:p>
          <a:p>
            <a:pPr eaLnBrk="1" hangingPunct="1"/>
            <a:r>
              <a:rPr lang="el-GR" sz="2200" dirty="0"/>
              <a:t>Επανα-διατύπωση των συμπτωμάτων ως αντιστάσεις, και στρατηγικές ανθεκτικότητας, στην επανεκτίμηση της κατάστασης και σχεδιασμό των δράσεων- Ανοιχτό το ζήτημα της προσωπικής ευθύνης για τη βία στην προσωπικής ζωής </a:t>
            </a:r>
          </a:p>
          <a:p>
            <a:pPr eaLnBrk="1" hangingPunct="1"/>
            <a:r>
              <a:rPr lang="el-GR" sz="2200" dirty="0"/>
              <a:t>Να μιλήσει για τον εαυτό της</a:t>
            </a:r>
          </a:p>
          <a:p>
            <a:pPr eaLnBrk="1" hangingPunct="1"/>
            <a:r>
              <a:rPr lang="el-GR" sz="2200" dirty="0"/>
              <a:t>Μη κλείνετε συμφωνίες</a:t>
            </a:r>
          </a:p>
          <a:p>
            <a:pPr eaLnBrk="1" hangingPunct="1"/>
            <a:r>
              <a:rPr lang="el-GR" sz="2200" dirty="0"/>
              <a:t>Να ξεπεράσουν μερικούς ψευτοφόβους</a:t>
            </a:r>
          </a:p>
          <a:p>
            <a:pPr eaLnBrk="1" hangingPunct="1"/>
            <a:r>
              <a:rPr lang="el-GR" sz="2200" dirty="0"/>
              <a:t>Να προετοιμαστεί  εσωτερικά για την εγκατάλειψη</a:t>
            </a:r>
          </a:p>
          <a:p>
            <a:pPr eaLnBrk="1" hangingPunct="1"/>
            <a:r>
              <a:rPr lang="el-GR" sz="2200" dirty="0"/>
              <a:t>Να πάρει μέτρα προστασίας ψυχολογικά</a:t>
            </a:r>
            <a:endParaRPr lang="en-GB" sz="2200" dirty="0" smtClean="0"/>
          </a:p>
          <a:p>
            <a:pPr lvl="1" eaLnBrk="1" hangingPunct="1"/>
            <a:endParaRPr lang="en-GB" sz="2800" dirty="0"/>
          </a:p>
          <a:p>
            <a:pPr lvl="1" eaLnBrk="1" hangingPunct="1"/>
            <a:endParaRPr lang="en-US" dirty="0"/>
          </a:p>
        </p:txBody>
      </p:sp>
    </p:spTree>
  </p:cSld>
  <p:clrMapOvr>
    <a:masterClrMapping/>
  </p:clrMapOvr>
  <p:transition>
    <p:circl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l-GR" dirty="0"/>
              <a:t>Ατομική Συμβουλευτική:</a:t>
            </a:r>
            <a:r>
              <a:rPr lang="el-GR" dirty="0" smtClean="0"/>
              <a:t/>
            </a:r>
            <a:br>
              <a:rPr lang="el-GR" dirty="0" smtClean="0"/>
            </a:br>
            <a:r>
              <a:rPr lang="el-GR" sz="3111" dirty="0" smtClean="0"/>
              <a:t>Β Φάση: Συμβουλευτική (3η-9η συνεδρία)  </a:t>
            </a:r>
            <a:r>
              <a:rPr lang="el-GR" sz="4400" dirty="0"/>
              <a:t/>
            </a:r>
            <a:br>
              <a:rPr lang="el-GR" sz="4400" dirty="0"/>
            </a:br>
            <a:endParaRPr lang="en-US" dirty="0"/>
          </a:p>
        </p:txBody>
      </p:sp>
      <p:sp>
        <p:nvSpPr>
          <p:cNvPr id="94211" name="Content Placeholder 2"/>
          <p:cNvSpPr>
            <a:spLocks noGrp="1"/>
          </p:cNvSpPr>
          <p:nvPr>
            <p:ph idx="1"/>
          </p:nvPr>
        </p:nvSpPr>
        <p:spPr/>
        <p:txBody>
          <a:bodyPr/>
          <a:lstStyle/>
          <a:p>
            <a:pPr eaLnBrk="1" hangingPunct="1"/>
            <a:r>
              <a:rPr lang="el-GR" dirty="0"/>
              <a:t>Ενδυνάμωση και Πληροφόρηση</a:t>
            </a:r>
            <a:endParaRPr lang="en-US" dirty="0"/>
          </a:p>
          <a:p>
            <a:pPr lvl="1" eaLnBrk="1" hangingPunct="1"/>
            <a:r>
              <a:rPr lang="el-GR" dirty="0">
                <a:solidFill>
                  <a:schemeClr val="tx1"/>
                </a:solidFill>
              </a:rPr>
              <a:t>Πολύ συγκεκριμένη βοήθεια τι θα κάνει και πως με τα παιδιά</a:t>
            </a:r>
            <a:endParaRPr lang="en-GB" dirty="0">
              <a:solidFill>
                <a:schemeClr val="tx1"/>
              </a:solidFill>
            </a:endParaRPr>
          </a:p>
          <a:p>
            <a:pPr lvl="1" eaLnBrk="1" hangingPunct="1"/>
            <a:r>
              <a:rPr lang="el-GR" dirty="0">
                <a:solidFill>
                  <a:schemeClr val="tx1"/>
                </a:solidFill>
              </a:rPr>
              <a:t>Πληροφορίες και ενημέρωση νομικά θέματα</a:t>
            </a:r>
            <a:endParaRPr lang="en-GB" dirty="0">
              <a:solidFill>
                <a:schemeClr val="tx1"/>
              </a:solidFill>
            </a:endParaRPr>
          </a:p>
          <a:p>
            <a:pPr lvl="1" eaLnBrk="1" hangingPunct="1"/>
            <a:r>
              <a:rPr lang="el-GR" dirty="0">
                <a:solidFill>
                  <a:schemeClr val="tx1"/>
                </a:solidFill>
              </a:rPr>
              <a:t>Πληροφορίες για παρόμοια κατάσταση</a:t>
            </a:r>
            <a:endParaRPr lang="en-GB" dirty="0">
              <a:solidFill>
                <a:schemeClr val="tx1"/>
              </a:solidFill>
            </a:endParaRPr>
          </a:p>
          <a:p>
            <a:pPr lvl="1" eaLnBrk="1" hangingPunct="1"/>
            <a:r>
              <a:rPr lang="el-GR" dirty="0">
                <a:solidFill>
                  <a:schemeClr val="tx1"/>
                </a:solidFill>
              </a:rPr>
              <a:t>Περισσότερες εναλλακτικές</a:t>
            </a:r>
          </a:p>
          <a:p>
            <a:pPr lvl="1" eaLnBrk="1" hangingPunct="1"/>
            <a:r>
              <a:rPr lang="el-GR" i="1" dirty="0">
                <a:solidFill>
                  <a:schemeClr val="tx1"/>
                </a:solidFill>
              </a:rPr>
              <a:t>Ετοιμότητα για παρέμβαση</a:t>
            </a:r>
            <a:r>
              <a:rPr lang="el-GR" dirty="0">
                <a:solidFill>
                  <a:schemeClr val="tx1"/>
                </a:solidFill>
              </a:rPr>
              <a:t> σε κρίση (εκτίμηση κινδύνου, καταγραφή της κακοποίησης, επαφές με εισαγγελέα, καταγγελίες) </a:t>
            </a:r>
          </a:p>
          <a:p>
            <a:pPr eaLnBrk="1" hangingPunct="1">
              <a:buFont typeface="Wingdings" pitchFamily="-112" charset="2"/>
              <a:buNone/>
            </a:pPr>
            <a:endParaRPr lang="en-GB" dirty="0"/>
          </a:p>
          <a:p>
            <a:pPr eaLnBrk="1" hangingPunct="1"/>
            <a:endParaRPr lang="en-US" dirty="0"/>
          </a:p>
        </p:txBody>
      </p:sp>
      <p:sp>
        <p:nvSpPr>
          <p:cNvPr id="94212" name="Date Placeholder 3"/>
          <p:cNvSpPr>
            <a:spLocks noGrp="1"/>
          </p:cNvSpPr>
          <p:nvPr>
            <p:ph type="dt" sz="quarter" idx="10"/>
          </p:nvPr>
        </p:nvSpPr>
        <p:spPr bwMode="auto">
          <a:noFill/>
          <a:ln>
            <a:miter lim="800000"/>
            <a:headEnd/>
            <a:tailEnd/>
          </a:ln>
        </p:spPr>
        <p:txBody>
          <a:bodyPr wrap="square" lIns="91440" rIns="91440" numCol="1" anchorCtr="0" compatLnSpc="1">
            <a:prstTxWarp prst="textNoShape">
              <a:avLst/>
            </a:prstTxWarp>
          </a:bodyPr>
          <a:lstStyle/>
          <a:p>
            <a:endParaRPr lang="en-US"/>
          </a:p>
        </p:txBody>
      </p:sp>
    </p:spTree>
  </p:cSld>
  <p:clrMapOvr>
    <a:masterClrMapping/>
  </p:clrMapOvr>
  <p:transition>
    <p:spli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l-GR" dirty="0"/>
              <a:t>Ατομική Συμβουλευτική:</a:t>
            </a:r>
            <a:r>
              <a:rPr lang="el-GR" dirty="0" smtClean="0"/>
              <a:t/>
            </a:r>
            <a:br>
              <a:rPr lang="el-GR" dirty="0" smtClean="0"/>
            </a:br>
            <a:r>
              <a:rPr lang="el-GR" sz="3111" dirty="0" smtClean="0"/>
              <a:t>Β Φάση: Συμβουλευτική (3η-9η συνεδρία) </a:t>
            </a:r>
            <a:endParaRPr lang="en-US" sz="3111" dirty="0"/>
          </a:p>
        </p:txBody>
      </p:sp>
      <p:sp>
        <p:nvSpPr>
          <p:cNvPr id="95235" name="Content Placeholder 2"/>
          <p:cNvSpPr>
            <a:spLocks noGrp="1"/>
          </p:cNvSpPr>
          <p:nvPr>
            <p:ph idx="1"/>
          </p:nvPr>
        </p:nvSpPr>
        <p:spPr/>
        <p:txBody>
          <a:bodyPr/>
          <a:lstStyle/>
          <a:p>
            <a:pPr eaLnBrk="1" hangingPunct="1"/>
            <a:r>
              <a:rPr lang="el-GR"/>
              <a:t>Ποια είναι τα προσωπικά αποθέματα της γυναίκας (αυτο-αποτελεσματικότητα, τρόποι αντιμετώπισης, αυτο-εκτίμηση)</a:t>
            </a:r>
            <a:endParaRPr lang="en-GB"/>
          </a:p>
          <a:p>
            <a:pPr eaLnBrk="1" hangingPunct="1"/>
            <a:endParaRPr lang="en-US"/>
          </a:p>
        </p:txBody>
      </p:sp>
    </p:spTree>
  </p:cSld>
  <p:clrMapOvr>
    <a:masterClrMapping/>
  </p:clrMapOvr>
  <p:transition>
    <p:strips dir="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l-GR" dirty="0"/>
              <a:t>Ατομική Συμβουλευτική:</a:t>
            </a:r>
            <a:r>
              <a:rPr lang="el-GR" dirty="0" smtClean="0"/>
              <a:t/>
            </a:r>
            <a:br>
              <a:rPr lang="el-GR" dirty="0" smtClean="0"/>
            </a:br>
            <a:r>
              <a:rPr lang="el-GR" sz="3111" dirty="0" smtClean="0"/>
              <a:t>Β Φάση: Συμβουλευτική (3η-9η συνεδρία) </a:t>
            </a:r>
            <a:endParaRPr lang="en-US" sz="3111" dirty="0"/>
          </a:p>
        </p:txBody>
      </p:sp>
      <p:sp>
        <p:nvSpPr>
          <p:cNvPr id="96259" name="Content Placeholder 2"/>
          <p:cNvSpPr>
            <a:spLocks noGrp="1"/>
          </p:cNvSpPr>
          <p:nvPr>
            <p:ph idx="1"/>
          </p:nvPr>
        </p:nvSpPr>
        <p:spPr/>
        <p:txBody>
          <a:bodyPr/>
          <a:lstStyle/>
          <a:p>
            <a:pPr eaLnBrk="1" hangingPunct="1"/>
            <a:r>
              <a:rPr lang="el-GR" dirty="0"/>
              <a:t>Ποιό είναι το κοινωνικό δίκτυο υποστήριξης  και η οικονομική κατάσταση της γυναίκας.</a:t>
            </a:r>
            <a:endParaRPr lang="en-GB" dirty="0"/>
          </a:p>
          <a:p>
            <a:pPr lvl="1" eaLnBrk="1" hangingPunct="1"/>
            <a:r>
              <a:rPr lang="el-GR" dirty="0">
                <a:solidFill>
                  <a:schemeClr val="tx1"/>
                </a:solidFill>
              </a:rPr>
              <a:t>Να ζητήσουν βοήθεια</a:t>
            </a:r>
          </a:p>
          <a:p>
            <a:pPr lvl="1" eaLnBrk="1" hangingPunct="1"/>
            <a:r>
              <a:rPr lang="el-GR" dirty="0">
                <a:solidFill>
                  <a:schemeClr val="tx1"/>
                </a:solidFill>
              </a:rPr>
              <a:t>Μη κλείνετε συμφωνίες</a:t>
            </a:r>
            <a:endParaRPr lang="en-GB" dirty="0">
              <a:solidFill>
                <a:schemeClr val="tx1"/>
              </a:solidFill>
            </a:endParaRPr>
          </a:p>
          <a:p>
            <a:pPr lvl="1" eaLnBrk="1" hangingPunct="1"/>
            <a:r>
              <a:rPr lang="el-GR" dirty="0">
                <a:solidFill>
                  <a:schemeClr val="tx1"/>
                </a:solidFill>
              </a:rPr>
              <a:t>Να βγούν από την απομόνωση αλλά να μη πάρουν οι άλλοι την απόφαση</a:t>
            </a:r>
            <a:endParaRPr lang="en-GB" dirty="0">
              <a:solidFill>
                <a:schemeClr val="tx1"/>
              </a:solidFill>
            </a:endParaRPr>
          </a:p>
          <a:p>
            <a:pPr lvl="1" eaLnBrk="1" hangingPunct="1">
              <a:buFont typeface="Wingdings 2" pitchFamily="-112" charset="2"/>
              <a:buNone/>
            </a:pPr>
            <a:endParaRPr lang="en-US" dirty="0"/>
          </a:p>
        </p:txBody>
      </p:sp>
      <p:sp>
        <p:nvSpPr>
          <p:cNvPr id="96260" name="Footer Placeholder 4"/>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υ</a:t>
            </a:r>
          </a:p>
        </p:txBody>
      </p:sp>
    </p:spTree>
  </p:cSld>
  <p:clrMapOvr>
    <a:masterClrMapping/>
  </p:clrMapOvr>
  <p:transition>
    <p:pull di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313" y="277813"/>
            <a:ext cx="7772400" cy="1143000"/>
          </a:xfrm>
        </p:spPr>
        <p:txBody>
          <a:bodyPr>
            <a:normAutofit fontScale="90000"/>
          </a:bodyPr>
          <a:lstStyle/>
          <a:p>
            <a:pPr eaLnBrk="1" hangingPunct="1">
              <a:defRPr/>
            </a:pPr>
            <a:r>
              <a:rPr lang="el-GR" dirty="0"/>
              <a:t>Ατομική Συμβουλευτική: Γ’ φάση  </a:t>
            </a:r>
            <a:r>
              <a:rPr lang="el-GR" sz="3111" dirty="0"/>
              <a:t>Κλείσιμο </a:t>
            </a:r>
            <a:r>
              <a:rPr lang="el-GR" sz="3111" dirty="0" smtClean="0"/>
              <a:t>συνεδριών (8η-10η συνεδρία)</a:t>
            </a:r>
            <a:r>
              <a:rPr lang="el-GR" dirty="0" smtClean="0"/>
              <a:t/>
            </a:r>
            <a:br>
              <a:rPr lang="el-GR" dirty="0" smtClean="0"/>
            </a:br>
            <a:endParaRPr lang="en-US" dirty="0"/>
          </a:p>
        </p:txBody>
      </p:sp>
      <p:sp>
        <p:nvSpPr>
          <p:cNvPr id="97283" name="Content Placeholder 2"/>
          <p:cNvSpPr>
            <a:spLocks noGrp="1"/>
          </p:cNvSpPr>
          <p:nvPr>
            <p:ph idx="1"/>
          </p:nvPr>
        </p:nvSpPr>
        <p:spPr/>
        <p:txBody>
          <a:bodyPr/>
          <a:lstStyle/>
          <a:p>
            <a:pPr eaLnBrk="1" hangingPunct="1"/>
            <a:r>
              <a:rPr lang="el-GR" dirty="0"/>
              <a:t>Πώς είδατε τη συνεργασία σας (και οι δυο)</a:t>
            </a:r>
          </a:p>
          <a:p>
            <a:pPr eaLnBrk="1" hangingPunct="1"/>
            <a:r>
              <a:rPr lang="el-GR" dirty="0"/>
              <a:t>Ποια αποθέματα ανέπτυξε από τις συναντήσεις;</a:t>
            </a:r>
          </a:p>
          <a:p>
            <a:pPr eaLnBrk="1" hangingPunct="1"/>
            <a:r>
              <a:rPr lang="el-GR" dirty="0"/>
              <a:t>Τι θα την βοηθήσει για την ασφάλειά της και την αντιμετώπιση κακοποιητικών επεισοδίων στο μέλλον;</a:t>
            </a:r>
          </a:p>
          <a:p>
            <a:pPr eaLnBrk="1" hangingPunct="1"/>
            <a:r>
              <a:rPr lang="el-GR" dirty="0"/>
              <a:t>Πόσο ικανοποιημένη ήταν από τις υπηρεσίες μας;</a:t>
            </a:r>
          </a:p>
          <a:p>
            <a:pPr eaLnBrk="1" hangingPunct="1"/>
            <a:r>
              <a:rPr lang="el-GR" dirty="0"/>
              <a:t>Τι προτάσεις έχει να κάνει για τη βελτίωση;</a:t>
            </a:r>
          </a:p>
          <a:p>
            <a:pPr eaLnBrk="1" hangingPunct="1"/>
            <a:r>
              <a:rPr lang="el-GR" dirty="0"/>
              <a:t>Παραπομπή- </a:t>
            </a:r>
            <a:r>
              <a:rPr lang="en-GB" dirty="0"/>
              <a:t>Follow up- </a:t>
            </a:r>
            <a:r>
              <a:rPr lang="el-GR" dirty="0"/>
              <a:t>Αποχαιρετισμός</a:t>
            </a:r>
          </a:p>
          <a:p>
            <a:pPr eaLnBrk="1" hangingPunct="1">
              <a:buFont typeface="Wingdings" pitchFamily="-112" charset="2"/>
              <a:buNone/>
            </a:pPr>
            <a:endParaRPr lang="el-GR" dirty="0"/>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l-GR">
                <a:ea typeface="+mj-ea"/>
                <a:cs typeface="+mj-cs"/>
              </a:rPr>
              <a:t>Επιδημιολογικά συνέχεια</a:t>
            </a:r>
            <a:endParaRPr lang="en-US">
              <a:ea typeface="+mj-ea"/>
              <a:cs typeface="+mj-cs"/>
            </a:endParaRPr>
          </a:p>
        </p:txBody>
      </p:sp>
      <p:sp>
        <p:nvSpPr>
          <p:cNvPr id="22531" name="Rectangle 3"/>
          <p:cNvSpPr>
            <a:spLocks noGrp="1" noChangeArrowheads="1"/>
          </p:cNvSpPr>
          <p:nvPr>
            <p:ph idx="1"/>
          </p:nvPr>
        </p:nvSpPr>
        <p:spPr/>
        <p:txBody>
          <a:bodyPr/>
          <a:lstStyle/>
          <a:p>
            <a:pPr eaLnBrk="1" hangingPunct="1">
              <a:lnSpc>
                <a:spcPct val="90000"/>
              </a:lnSpc>
              <a:buFontTx/>
              <a:buNone/>
            </a:pPr>
            <a:r>
              <a:rPr lang="el-GR" sz="2400"/>
              <a:t>Ελλάδα (ΚΕΘΙ)</a:t>
            </a:r>
          </a:p>
          <a:p>
            <a:pPr eaLnBrk="1" hangingPunct="1">
              <a:lnSpc>
                <a:spcPct val="90000"/>
              </a:lnSpc>
            </a:pPr>
            <a:r>
              <a:rPr lang="el-GR" sz="2400"/>
              <a:t>Ψυχολογική κακοποίηση έχει υποστεί το 56% των γυναικών</a:t>
            </a:r>
          </a:p>
          <a:p>
            <a:pPr eaLnBrk="1" hangingPunct="1">
              <a:lnSpc>
                <a:spcPct val="90000"/>
              </a:lnSpc>
            </a:pPr>
            <a:r>
              <a:rPr lang="el-GR" sz="2400"/>
              <a:t>σωματική κακοποίηση το 3.6%, των γυναικών </a:t>
            </a:r>
          </a:p>
          <a:p>
            <a:pPr eaLnBrk="1" hangingPunct="1">
              <a:lnSpc>
                <a:spcPct val="90000"/>
              </a:lnSpc>
            </a:pPr>
            <a:r>
              <a:rPr lang="el-GR" sz="2400"/>
              <a:t>και σεξουαλική κακοποίηση το 3.5% των γυναικών</a:t>
            </a:r>
          </a:p>
          <a:p>
            <a:pPr eaLnBrk="1" hangingPunct="1">
              <a:lnSpc>
                <a:spcPct val="90000"/>
              </a:lnSpc>
            </a:pPr>
            <a:r>
              <a:rPr lang="el-GR" sz="2400"/>
              <a:t>2 στις 10 γυναίκες ανάφεραν ότι γνώριζαν κάποια γυναίκα από το συγγενικό ή/και φιλικό τους περιβάλλον που έχει υποστεί ή υφίσταται βία από το σύζυγο/σύντροφό τους (σκοτεινός αριθμός κακοποίησης)</a:t>
            </a:r>
          </a:p>
        </p:txBody>
      </p:sp>
    </p:spTree>
  </p:cSld>
  <p:clrMapOvr>
    <a:masterClrMapping/>
  </p:clrMapOvr>
  <p:transition>
    <p:diamon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684213" y="11113"/>
            <a:ext cx="7469187" cy="1143000"/>
          </a:xfrm>
        </p:spPr>
        <p:txBody>
          <a:bodyPr/>
          <a:lstStyle/>
          <a:p>
            <a:pPr eaLnBrk="1" hangingPunct="1">
              <a:defRPr/>
            </a:pPr>
            <a:r>
              <a:rPr lang="el-GR" dirty="0"/>
              <a:t>Ερωτήσεις</a:t>
            </a:r>
            <a:r>
              <a:rPr lang="el-GR" cap="none" dirty="0" smtClean="0"/>
              <a:t>αξιολόγησηςβ</a:t>
            </a:r>
            <a:r>
              <a:rPr lang="el-GR" dirty="0" smtClean="0"/>
              <a:t>ίας</a:t>
            </a:r>
            <a:r>
              <a:rPr lang="el-GR" dirty="0"/>
              <a:t/>
            </a:r>
            <a:br>
              <a:rPr lang="el-GR" dirty="0"/>
            </a:br>
            <a:r>
              <a:rPr lang="el-GR" sz="1800" dirty="0"/>
              <a:t>(π.χ. Λ. Τατά – Αρσέλ, 2008; </a:t>
            </a:r>
            <a:r>
              <a:rPr lang="en-US" sz="1800" dirty="0"/>
              <a:t>Davies, G. Lyon, E., &amp;</a:t>
            </a:r>
            <a:r>
              <a:rPr lang="en-US" sz="1800" dirty="0" err="1"/>
              <a:t>Monti-Katania</a:t>
            </a:r>
            <a:r>
              <a:rPr lang="en-US" sz="1800" dirty="0"/>
              <a:t>, D</a:t>
            </a:r>
            <a:r>
              <a:rPr lang="el-GR" sz="1800" dirty="0"/>
              <a:t>.</a:t>
            </a:r>
            <a:r>
              <a:rPr lang="en-US" sz="1800" dirty="0"/>
              <a:t>1998). </a:t>
            </a:r>
          </a:p>
        </p:txBody>
      </p:sp>
      <p:sp>
        <p:nvSpPr>
          <p:cNvPr id="78851" name="Rectangle 3"/>
          <p:cNvSpPr>
            <a:spLocks noGrp="1" noChangeArrowheads="1"/>
          </p:cNvSpPr>
          <p:nvPr>
            <p:ph type="body" idx="1"/>
          </p:nvPr>
        </p:nvSpPr>
        <p:spPr/>
        <p:txBody>
          <a:bodyPr/>
          <a:lstStyle/>
          <a:p>
            <a:pPr eaLnBrk="1" hangingPunct="1"/>
            <a:r>
              <a:rPr lang="el-GR" sz="2000"/>
              <a:t>Φοβάσαι τον σύντροφο της σου;</a:t>
            </a:r>
          </a:p>
          <a:p>
            <a:pPr eaLnBrk="1" hangingPunct="1"/>
            <a:r>
              <a:rPr lang="el-GR" sz="2000"/>
              <a:t>Σε προσβάλει, σε μειώνει όταν του μιλάς</a:t>
            </a:r>
          </a:p>
          <a:p>
            <a:pPr eaLnBrk="1" hangingPunct="1"/>
            <a:r>
              <a:rPr lang="el-GR" sz="2000"/>
              <a:t>Έχεις χάσει την αγάπη σου για τον σύντροφό σου;</a:t>
            </a:r>
          </a:p>
          <a:p>
            <a:pPr eaLnBrk="1" hangingPunct="1"/>
            <a:r>
              <a:rPr lang="el-GR" sz="2000"/>
              <a:t>Ελέγχει το που πας, με ποιον μιλάς, τι φοράς;</a:t>
            </a:r>
          </a:p>
          <a:p>
            <a:pPr eaLnBrk="1" hangingPunct="1"/>
            <a:r>
              <a:rPr lang="el-GR" sz="2000"/>
              <a:t>Σε έχει κατηγορήσει ότι έχεις σχέσεις με άλλους άνδρες ή σε υποψιάζεται;</a:t>
            </a:r>
          </a:p>
          <a:p>
            <a:pPr eaLnBrk="1" hangingPunct="1"/>
            <a:r>
              <a:rPr lang="el-GR" sz="2000"/>
              <a:t>Είναι αγενείς στους φίλους σου</a:t>
            </a:r>
          </a:p>
          <a:p>
            <a:pPr eaLnBrk="1" hangingPunct="1"/>
            <a:r>
              <a:rPr lang="el-GR" sz="2000"/>
              <a:t>Σε αποθαρρύνει να κάνεις φιλίες</a:t>
            </a:r>
          </a:p>
          <a:p>
            <a:pPr eaLnBrk="1" hangingPunct="1"/>
            <a:r>
              <a:rPr lang="el-GR" sz="2000"/>
              <a:t>Είναι κριτικός με την εμφάνισή σου, τα ρούχα σου, τη μαγειρική σου, με το πως μιλάς, ή για αυτα που λές</a:t>
            </a:r>
          </a:p>
          <a:p>
            <a:pPr eaLnBrk="1" hangingPunct="1"/>
            <a:r>
              <a:rPr lang="el-GR" sz="2000"/>
              <a:t>Ελέγχει ακριβώς που ξοδεύεις τα λεφτάς</a:t>
            </a:r>
          </a:p>
          <a:p>
            <a:pPr eaLnBrk="1" hangingPunct="1"/>
            <a:r>
              <a:rPr lang="el-GR" sz="2000"/>
              <a:t>Έχει έντονες αλλαγές στη συμπεριφορά του</a:t>
            </a:r>
            <a:endParaRPr lang="en-US" sz="2000"/>
          </a:p>
        </p:txBody>
      </p:sp>
    </p:spTree>
  </p:cSld>
  <p:clrMapOvr>
    <a:masterClrMapping/>
  </p:clrMapOvr>
  <p:transition>
    <p:pu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rmAutofit fontScale="90000"/>
          </a:bodyPr>
          <a:lstStyle/>
          <a:p>
            <a:pPr eaLnBrk="1" hangingPunct="1">
              <a:defRPr/>
            </a:pPr>
            <a:r>
              <a:rPr lang="el-GR" sz="3600" dirty="0"/>
              <a:t>Ερωτήσεις</a:t>
            </a:r>
            <a:r>
              <a:rPr lang="el-GR" sz="3600" cap="none" dirty="0" smtClean="0"/>
              <a:t>αξιολόγησης</a:t>
            </a:r>
            <a:r>
              <a:rPr lang="el-GR" sz="3600" dirty="0" smtClean="0"/>
              <a:t> βίας</a:t>
            </a:r>
            <a:r>
              <a:rPr lang="el-GR" sz="3600" dirty="0"/>
              <a:t/>
            </a:r>
            <a:br>
              <a:rPr lang="el-GR" sz="3600" dirty="0"/>
            </a:br>
            <a:r>
              <a:rPr lang="el-GR" sz="2800" dirty="0"/>
              <a:t>(π.χ. Λ. Τατά – Αρσέλ, 2008; </a:t>
            </a:r>
            <a:r>
              <a:rPr lang="en-US" sz="2800" dirty="0"/>
              <a:t>Davies, G. Lyon, E., &amp;</a:t>
            </a:r>
            <a:r>
              <a:rPr lang="en-US" sz="2800" dirty="0" err="1"/>
              <a:t>Monti-Katania</a:t>
            </a:r>
            <a:r>
              <a:rPr lang="en-US" sz="2800" dirty="0"/>
              <a:t>, D</a:t>
            </a:r>
            <a:r>
              <a:rPr lang="el-GR" sz="2800" dirty="0"/>
              <a:t>.</a:t>
            </a:r>
            <a:r>
              <a:rPr lang="en-US" sz="2800" dirty="0"/>
              <a:t>1998)</a:t>
            </a:r>
          </a:p>
        </p:txBody>
      </p:sp>
      <p:sp>
        <p:nvSpPr>
          <p:cNvPr id="79878" name="Rectangle 3"/>
          <p:cNvSpPr>
            <a:spLocks noGrp="1" noChangeArrowheads="1"/>
          </p:cNvSpPr>
          <p:nvPr>
            <p:ph type="body" idx="1"/>
          </p:nvPr>
        </p:nvSpPr>
        <p:spPr/>
        <p:txBody>
          <a:bodyPr/>
          <a:lstStyle/>
          <a:p>
            <a:pPr eaLnBrk="1" hangingPunct="1">
              <a:lnSpc>
                <a:spcPct val="80000"/>
              </a:lnSpc>
            </a:pPr>
            <a:r>
              <a:rPr lang="el-GR" sz="2800" dirty="0"/>
              <a:t>Σε ενοχλεί στη δουλειά </a:t>
            </a:r>
            <a:r>
              <a:rPr lang="el-GR" sz="2800" dirty="0" smtClean="0"/>
              <a:t>σου</a:t>
            </a:r>
          </a:p>
          <a:p>
            <a:pPr eaLnBrk="1" hangingPunct="1">
              <a:lnSpc>
                <a:spcPct val="80000"/>
              </a:lnSpc>
            </a:pPr>
            <a:r>
              <a:rPr lang="el-GR" sz="2800" dirty="0"/>
              <a:t>Είναι πιο επιθετικός όταν πίνει</a:t>
            </a:r>
          </a:p>
          <a:p>
            <a:pPr eaLnBrk="1" hangingPunct="1">
              <a:lnSpc>
                <a:spcPct val="80000"/>
              </a:lnSpc>
            </a:pPr>
            <a:r>
              <a:rPr lang="el-GR" sz="2800" dirty="0"/>
              <a:t>Γίνεται επιθετικός όταν δεν συμφωνείς με τις σεξουαλικές επιθυμίες</a:t>
            </a:r>
          </a:p>
          <a:p>
            <a:pPr eaLnBrk="1" hangingPunct="1">
              <a:lnSpc>
                <a:spcPct val="80000"/>
              </a:lnSpc>
            </a:pPr>
            <a:r>
              <a:rPr lang="el-GR" sz="2800" dirty="0" smtClean="0"/>
              <a:t>Μαλώνετε </a:t>
            </a:r>
            <a:r>
              <a:rPr lang="el-GR" sz="2800" dirty="0"/>
              <a:t>συνέχεια για τα χρήματα, την απόκτηση παιδιών και την διαπαιδαγώγισή τους</a:t>
            </a:r>
          </a:p>
          <a:p>
            <a:pPr eaLnBrk="1" hangingPunct="1">
              <a:lnSpc>
                <a:spcPct val="80000"/>
              </a:lnSpc>
            </a:pPr>
            <a:r>
              <a:rPr lang="el-GR" sz="2800" dirty="0"/>
              <a:t>Άσκησε ποτέ κάποια μορφή σωματικής βίας επάνω  σου (χαστούκι, τσίμπημα, γροθιές)</a:t>
            </a:r>
          </a:p>
          <a:p>
            <a:pPr eaLnBrk="1" hangingPunct="1">
              <a:lnSpc>
                <a:spcPct val="80000"/>
              </a:lnSpc>
            </a:pPr>
            <a:r>
              <a:rPr lang="el-GR" sz="2800" dirty="0"/>
              <a:t>Σου πέταξε αντικείμενο, ή πετάει αντικείμενα;</a:t>
            </a:r>
          </a:p>
          <a:p>
            <a:pPr eaLnBrk="1" hangingPunct="1">
              <a:lnSpc>
                <a:spcPct val="80000"/>
              </a:lnSpc>
            </a:pPr>
            <a:endParaRPr lang="en-US" sz="2000" dirty="0"/>
          </a:p>
        </p:txBody>
      </p:sp>
    </p:spTree>
  </p:cSld>
  <p:clrMapOvr>
    <a:masterClrMapping/>
  </p:clrMapOvr>
  <mc:AlternateContent xmlns:mc="http://schemas.openxmlformats.org/markup-compatibility/2006">
    <mc:Choice xmlns:mp="http://schemas.microsoft.com/office/mac/powerpoint/2008/main" xmlns:mv="urn:schemas-microsoft-com:mac:vml" xmlns="" Requires="mp">
      <mp:transition>
        <mp:cube dir="u"/>
      </mp:transition>
    </mc:Choice>
    <mc:Fallback>
      <p:transition>
        <p:cover dir="u"/>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l-GR" sz="3200" dirty="0" smtClean="0"/>
              <a:t>Ερωτήσεις </a:t>
            </a:r>
            <a:r>
              <a:rPr lang="el-GR" sz="3200" cap="none" dirty="0" smtClean="0"/>
              <a:t>αξιολόγησης</a:t>
            </a:r>
            <a:r>
              <a:rPr lang="el-GR" sz="3200" dirty="0" smtClean="0"/>
              <a:t> βίας</a:t>
            </a:r>
            <a:r>
              <a:rPr lang="el-GR" sz="2500" dirty="0" smtClean="0"/>
              <a:t/>
            </a:r>
            <a:br>
              <a:rPr lang="el-GR" sz="2500" dirty="0" smtClean="0"/>
            </a:br>
            <a:r>
              <a:rPr lang="el-GR" sz="1800" dirty="0" smtClean="0"/>
              <a:t>(π.χ. Λ. Τατά – Αρσέλ, 2008; </a:t>
            </a:r>
            <a:r>
              <a:rPr lang="en-US" sz="1800" dirty="0" smtClean="0"/>
              <a:t>Davies, G. Lyon, E., &amp;</a:t>
            </a:r>
            <a:r>
              <a:rPr lang="en-US" sz="1800" dirty="0" err="1" smtClean="0"/>
              <a:t>Monti-Katania</a:t>
            </a:r>
            <a:r>
              <a:rPr lang="en-US" sz="1800" dirty="0" smtClean="0"/>
              <a:t>, D</a:t>
            </a:r>
            <a:r>
              <a:rPr lang="el-GR" sz="1800" dirty="0" smtClean="0"/>
              <a:t>.</a:t>
            </a:r>
            <a:r>
              <a:rPr lang="en-US" sz="1800" dirty="0" smtClean="0"/>
              <a:t>1998</a:t>
            </a:r>
            <a:r>
              <a:rPr lang="en-US" sz="2500" dirty="0" smtClean="0"/>
              <a:t>)</a:t>
            </a:r>
            <a:endParaRPr lang="en-US" sz="2500" dirty="0"/>
          </a:p>
        </p:txBody>
      </p:sp>
      <p:sp>
        <p:nvSpPr>
          <p:cNvPr id="80899" name="Content Placeholder 2"/>
          <p:cNvSpPr>
            <a:spLocks noGrp="1"/>
          </p:cNvSpPr>
          <p:nvPr>
            <p:ph idx="1"/>
          </p:nvPr>
        </p:nvSpPr>
        <p:spPr/>
        <p:txBody>
          <a:bodyPr/>
          <a:lstStyle/>
          <a:p>
            <a:pPr eaLnBrk="1" hangingPunct="1">
              <a:lnSpc>
                <a:spcPct val="80000"/>
              </a:lnSpc>
            </a:pPr>
            <a:r>
              <a:rPr lang="el-GR" sz="2800" smtClean="0"/>
              <a:t>Σε απείλησε με μαχαίρι, όπλο, ή ότι θα σε σκοτώσει</a:t>
            </a:r>
          </a:p>
          <a:p>
            <a:pPr eaLnBrk="1" hangingPunct="1">
              <a:lnSpc>
                <a:spcPct val="80000"/>
              </a:lnSpc>
            </a:pPr>
            <a:r>
              <a:rPr lang="el-GR" sz="2800" smtClean="0"/>
              <a:t>Είναι βίαιος προς τα παιδιά</a:t>
            </a:r>
          </a:p>
          <a:p>
            <a:pPr eaLnBrk="1" hangingPunct="1">
              <a:lnSpc>
                <a:spcPct val="80000"/>
              </a:lnSpc>
            </a:pPr>
            <a:r>
              <a:rPr lang="el-GR" sz="2800" smtClean="0"/>
              <a:t>Είναι βίαιος με άλλα άτομα έξω από το σπίτι</a:t>
            </a:r>
          </a:p>
          <a:p>
            <a:pPr eaLnBrk="1" hangingPunct="1">
              <a:lnSpc>
                <a:spcPct val="80000"/>
              </a:lnSpc>
            </a:pPr>
            <a:r>
              <a:rPr lang="el-GR" sz="2800" smtClean="0"/>
              <a:t>Αισθάνεσαι ότι δεν μπορεί να βρεί βοήθεια πουθενά</a:t>
            </a:r>
          </a:p>
          <a:p>
            <a:pPr eaLnBrk="1" hangingPunct="1">
              <a:lnSpc>
                <a:spcPct val="80000"/>
              </a:lnSpc>
            </a:pPr>
            <a:r>
              <a:rPr lang="el-GR" sz="2800" smtClean="0"/>
              <a:t>Είναι ευχάριστος ανάμεσα στα επεισόδειο</a:t>
            </a:r>
          </a:p>
          <a:p>
            <a:pPr eaLnBrk="1" hangingPunct="1">
              <a:lnSpc>
                <a:spcPct val="80000"/>
              </a:lnSpc>
            </a:pPr>
            <a:r>
              <a:rPr lang="el-GR" sz="2800" smtClean="0"/>
              <a:t>Έχει προβλήματα με την αστυνομία</a:t>
            </a:r>
          </a:p>
          <a:p>
            <a:pPr eaLnBrk="1" hangingPunct="1">
              <a:lnSpc>
                <a:spcPct val="80000"/>
              </a:lnSpc>
            </a:pPr>
            <a:r>
              <a:rPr lang="el-GR" sz="2800" smtClean="0"/>
              <a:t>Κατέφυγες ποτέ στην αστυνομία, ή στους δικούς σου γιατί φοβήθηκες για την ασφάλειά σου ή των παιδιών σου</a:t>
            </a:r>
          </a:p>
          <a:p>
            <a:pPr eaLnBrk="1" hangingPunct="1"/>
            <a:endParaRPr lang="en-US" smtClean="0"/>
          </a:p>
        </p:txBody>
      </p:sp>
    </p:spTree>
  </p:cSld>
  <p:clrMapOvr>
    <a:masterClrMapping/>
  </p:clrMapOvr>
  <p:transition>
    <p:split orient="ver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defRPr/>
            </a:pPr>
            <a:r>
              <a:rPr lang="el-GR">
                <a:latin typeface="Arial" pitchFamily="-112" charset="0"/>
              </a:rPr>
              <a:t>Μοντέλο παρέμβασης</a:t>
            </a:r>
            <a:endParaRPr lang="en-US">
              <a:latin typeface="Arial" pitchFamily="-112" charset="0"/>
            </a:endParaRPr>
          </a:p>
        </p:txBody>
      </p:sp>
      <p:sp>
        <p:nvSpPr>
          <p:cNvPr id="81926" name="Rectangle 3"/>
          <p:cNvSpPr>
            <a:spLocks noGrp="1" noChangeArrowheads="1"/>
          </p:cNvSpPr>
          <p:nvPr>
            <p:ph type="body" idx="1"/>
          </p:nvPr>
        </p:nvSpPr>
        <p:spPr/>
        <p:txBody>
          <a:bodyPr/>
          <a:lstStyle/>
          <a:p>
            <a:pPr lvl="1" eaLnBrk="1" hangingPunct="1">
              <a:lnSpc>
                <a:spcPct val="90000"/>
              </a:lnSpc>
            </a:pPr>
            <a:r>
              <a:rPr lang="el-GR" sz="2200" dirty="0" smtClean="0"/>
              <a:t>Μάκρο </a:t>
            </a:r>
            <a:r>
              <a:rPr lang="el-GR" sz="2200" dirty="0"/>
              <a:t>Επίπεδο</a:t>
            </a:r>
          </a:p>
          <a:p>
            <a:pPr lvl="2" eaLnBrk="1" hangingPunct="1">
              <a:lnSpc>
                <a:spcPct val="90000"/>
              </a:lnSpc>
            </a:pPr>
            <a:r>
              <a:rPr lang="el-GR" sz="2100" dirty="0"/>
              <a:t>Κοινωνικές, πολιτικές και νομικές θεσμοθετήσεις</a:t>
            </a:r>
          </a:p>
          <a:p>
            <a:pPr lvl="2" eaLnBrk="1" hangingPunct="1">
              <a:lnSpc>
                <a:spcPct val="90000"/>
              </a:lnSpc>
            </a:pPr>
            <a:r>
              <a:rPr lang="el-GR" sz="2100" dirty="0"/>
              <a:t>Αναζήτηση υποστηρικτών και </a:t>
            </a:r>
            <a:r>
              <a:rPr lang="en-GB" sz="2100" dirty="0"/>
              <a:t>lobbying </a:t>
            </a:r>
            <a:r>
              <a:rPr lang="el-GR" sz="2100" dirty="0"/>
              <a:t>υπερ των γυναικών</a:t>
            </a:r>
          </a:p>
          <a:p>
            <a:pPr lvl="2" eaLnBrk="1" hangingPunct="1">
              <a:lnSpc>
                <a:spcPct val="90000"/>
              </a:lnSpc>
            </a:pPr>
            <a:r>
              <a:rPr lang="el-GR" sz="2100" dirty="0"/>
              <a:t>Οργάνωση ενός κοινωνικού συστήματος υποστήριξης</a:t>
            </a:r>
          </a:p>
          <a:p>
            <a:pPr lvl="2" eaLnBrk="1" hangingPunct="1">
              <a:lnSpc>
                <a:spcPct val="90000"/>
              </a:lnSpc>
            </a:pPr>
            <a:r>
              <a:rPr lang="el-GR" sz="2100" dirty="0"/>
              <a:t>Εκπαίδευση σχετικών φορέων</a:t>
            </a:r>
          </a:p>
          <a:p>
            <a:pPr lvl="2" eaLnBrk="1" hangingPunct="1">
              <a:lnSpc>
                <a:spcPct val="90000"/>
              </a:lnSpc>
            </a:pPr>
            <a:r>
              <a:rPr lang="el-GR" sz="2100" dirty="0"/>
              <a:t>Καταφύγια (Διαφορετικά από τους ΞΕΝΩΝΕΣ)</a:t>
            </a:r>
          </a:p>
          <a:p>
            <a:pPr lvl="1" eaLnBrk="1" hangingPunct="1">
              <a:lnSpc>
                <a:spcPct val="90000"/>
              </a:lnSpc>
            </a:pPr>
            <a:r>
              <a:rPr lang="el-GR" sz="2400" dirty="0"/>
              <a:t>Εργασία διασύνδεσης ή συνηγορίας με άλλες υπηρεσίες</a:t>
            </a:r>
          </a:p>
          <a:p>
            <a:pPr lvl="2" eaLnBrk="1" hangingPunct="1">
              <a:lnSpc>
                <a:spcPct val="90000"/>
              </a:lnSpc>
            </a:pPr>
            <a:r>
              <a:rPr lang="el-GR" sz="2100" dirty="0"/>
              <a:t>Μικρούς &amp; ρεαλιστικούς στόχους – Συστηματικότητα της διασυνδετικής εργσίας </a:t>
            </a:r>
          </a:p>
          <a:p>
            <a:pPr lvl="1" eaLnBrk="1" hangingPunct="1">
              <a:lnSpc>
                <a:spcPct val="90000"/>
              </a:lnSpc>
            </a:pPr>
            <a:r>
              <a:rPr lang="el-GR" sz="2200" dirty="0"/>
              <a:t>Μίκρο Επίπεδο</a:t>
            </a:r>
          </a:p>
          <a:p>
            <a:pPr lvl="2" eaLnBrk="1" hangingPunct="1">
              <a:lnSpc>
                <a:spcPct val="90000"/>
              </a:lnSpc>
            </a:pPr>
            <a:r>
              <a:rPr lang="el-GR" sz="2100" dirty="0"/>
              <a:t>Ατομική και ομαδική </a:t>
            </a:r>
            <a:r>
              <a:rPr lang="el-GR" sz="2100" dirty="0" smtClean="0"/>
              <a:t>συμβουλευτική</a:t>
            </a:r>
            <a:endParaRPr lang="el-GR" sz="2100" dirty="0"/>
          </a:p>
        </p:txBody>
      </p:sp>
    </p:spTree>
  </p:cSld>
  <p:clrMapOvr>
    <a:masterClrMapping/>
  </p:clrMapOvr>
  <p:transition>
    <p:comb dir="ver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l-GR" dirty="0"/>
              <a:t>Διασύνδεση και συνηγορία υπέρ των γυναικών</a:t>
            </a:r>
            <a:endParaRPr lang="en-US" dirty="0"/>
          </a:p>
        </p:txBody>
      </p:sp>
      <p:sp>
        <p:nvSpPr>
          <p:cNvPr id="82947" name="Content Placeholder 2"/>
          <p:cNvSpPr>
            <a:spLocks noGrp="1"/>
          </p:cNvSpPr>
          <p:nvPr>
            <p:ph idx="1"/>
          </p:nvPr>
        </p:nvSpPr>
        <p:spPr/>
        <p:txBody>
          <a:bodyPr/>
          <a:lstStyle/>
          <a:p>
            <a:pPr marL="342900" lvl="3" indent="-342900" eaLnBrk="1" hangingPunct="1">
              <a:buClr>
                <a:schemeClr val="folHlink"/>
              </a:buClr>
              <a:buSzPct val="90000"/>
              <a:buFont typeface="Wingdings" pitchFamily="-112" charset="2"/>
              <a:buChar char="n"/>
            </a:pPr>
            <a:r>
              <a:rPr lang="el-GR" sz="1800" dirty="0">
                <a:solidFill>
                  <a:schemeClr val="tx1"/>
                </a:solidFill>
              </a:rPr>
              <a:t>Εντοπισμός και καταγραφή φορέων της περιοχής (κοινωνικές, ιατρικές, δικαστικές υπηρεσίες, αστυνομικές αρχές, ξενώνες, κοινωνικές υπηρσίες, ΟΑΕΔ, πρόνοια,  ΜΚΟ κάλ)</a:t>
            </a:r>
          </a:p>
          <a:p>
            <a:pPr marL="342900" lvl="3" indent="-342900" eaLnBrk="1" hangingPunct="1">
              <a:buClr>
                <a:schemeClr val="folHlink"/>
              </a:buClr>
              <a:buSzPct val="90000"/>
              <a:buFont typeface="Wingdings" pitchFamily="-112" charset="2"/>
              <a:buChar char="n"/>
            </a:pPr>
            <a:r>
              <a:rPr lang="el-GR" sz="1800" dirty="0">
                <a:solidFill>
                  <a:schemeClr val="tx1"/>
                </a:solidFill>
              </a:rPr>
              <a:t>Καλλιέργεια επαφών με πρόσωπα “κλειδιά” </a:t>
            </a:r>
          </a:p>
          <a:p>
            <a:pPr marL="342900" lvl="3" indent="-342900" eaLnBrk="1" hangingPunct="1">
              <a:buClr>
                <a:schemeClr val="folHlink"/>
              </a:buClr>
              <a:buSzPct val="90000"/>
              <a:buFont typeface="Wingdings" pitchFamily="-112" charset="2"/>
              <a:buChar char="n"/>
            </a:pPr>
            <a:r>
              <a:rPr lang="el-GR" sz="1800" dirty="0">
                <a:solidFill>
                  <a:schemeClr val="tx1"/>
                </a:solidFill>
              </a:rPr>
              <a:t>Επισκέψεις στις διάφορες υπηρεσίες – παρουσίαση των δομών,</a:t>
            </a:r>
          </a:p>
          <a:p>
            <a:pPr marL="342900" lvl="3" indent="-342900" eaLnBrk="1" hangingPunct="1">
              <a:buClr>
                <a:schemeClr val="folHlink"/>
              </a:buClr>
              <a:buSzPct val="90000"/>
              <a:buFont typeface="Wingdings" pitchFamily="-112" charset="2"/>
              <a:buChar char="n"/>
            </a:pPr>
            <a:r>
              <a:rPr lang="el-GR" sz="1800" dirty="0">
                <a:solidFill>
                  <a:schemeClr val="tx1"/>
                </a:solidFill>
              </a:rPr>
              <a:t>Εκδηλώσεις  για τις δραστηριότητες μας, </a:t>
            </a:r>
          </a:p>
          <a:p>
            <a:pPr marL="342900" lvl="3" indent="-342900" eaLnBrk="1" hangingPunct="1">
              <a:buClr>
                <a:schemeClr val="folHlink"/>
              </a:buClr>
              <a:buSzPct val="90000"/>
              <a:buFont typeface="Wingdings" pitchFamily="-112" charset="2"/>
              <a:buChar char="n"/>
            </a:pPr>
            <a:r>
              <a:rPr lang="el-GR" sz="1800" dirty="0">
                <a:solidFill>
                  <a:schemeClr val="tx1"/>
                </a:solidFill>
              </a:rPr>
              <a:t>Πληροφοριακά σεμινάρια  για διεπαγγελματικές  ομάδες,</a:t>
            </a:r>
          </a:p>
          <a:p>
            <a:pPr marL="342900" lvl="3" indent="-342900" eaLnBrk="1" hangingPunct="1">
              <a:buClr>
                <a:schemeClr val="folHlink"/>
              </a:buClr>
              <a:buSzPct val="90000"/>
              <a:buFont typeface="Wingdings" pitchFamily="-112" charset="2"/>
              <a:buChar char="n"/>
            </a:pPr>
            <a:r>
              <a:rPr lang="el-GR" sz="1800" dirty="0">
                <a:solidFill>
                  <a:schemeClr val="tx1"/>
                </a:solidFill>
              </a:rPr>
              <a:t> Κοινές συναντήσεις με άλλους φορείς, που δρουν στην ίδια κοινότητα, Παρεμβάσεις στην τοπική κοινωνία, </a:t>
            </a:r>
          </a:p>
          <a:p>
            <a:pPr marL="342900" lvl="3" indent="-342900" eaLnBrk="1" hangingPunct="1">
              <a:buClr>
                <a:schemeClr val="folHlink"/>
              </a:buClr>
              <a:buSzPct val="90000"/>
              <a:buFont typeface="Wingdings" pitchFamily="-112" charset="2"/>
              <a:buChar char="n"/>
            </a:pPr>
            <a:r>
              <a:rPr lang="el-GR" sz="1800" dirty="0">
                <a:solidFill>
                  <a:schemeClr val="tx1"/>
                </a:solidFill>
              </a:rPr>
              <a:t>Γνώση των νομικών πλαισίων, </a:t>
            </a:r>
            <a:endParaRPr lang="el-GR" sz="1800" dirty="0" smtClean="0">
              <a:solidFill>
                <a:schemeClr val="tx1"/>
              </a:solidFill>
            </a:endParaRPr>
          </a:p>
          <a:p>
            <a:pPr marL="342900" lvl="3" indent="-342900" eaLnBrk="1" hangingPunct="1">
              <a:buClr>
                <a:schemeClr val="folHlink"/>
              </a:buClr>
              <a:buSzPct val="90000"/>
              <a:buFont typeface="Wingdings" pitchFamily="-112" charset="2"/>
              <a:buChar char="n"/>
            </a:pPr>
            <a:r>
              <a:rPr lang="el-GR" sz="1800" dirty="0" smtClean="0">
                <a:solidFill>
                  <a:schemeClr val="tx1"/>
                </a:solidFill>
              </a:rPr>
              <a:t>Χρήση </a:t>
            </a:r>
            <a:r>
              <a:rPr lang="el-GR" sz="1800" dirty="0">
                <a:solidFill>
                  <a:schemeClr val="tx1"/>
                </a:solidFill>
              </a:rPr>
              <a:t>των μέσων ενημέρωσης, </a:t>
            </a:r>
          </a:p>
          <a:p>
            <a:pPr marL="342900" lvl="3" indent="-342900" eaLnBrk="1" hangingPunct="1">
              <a:buClr>
                <a:schemeClr val="folHlink"/>
              </a:buClr>
              <a:buSzPct val="90000"/>
              <a:buFont typeface="Wingdings" pitchFamily="-112" charset="2"/>
              <a:buChar char="n"/>
            </a:pPr>
            <a:r>
              <a:rPr lang="el-GR" sz="1800" dirty="0">
                <a:solidFill>
                  <a:schemeClr val="tx1"/>
                </a:solidFill>
              </a:rPr>
              <a:t> Οικοδόμηση δικτύων υποστήριξης για τις ευάλωτες πληθυσμιακές ομάδες, είναι απαραίτητα εργαλεία  για την κοινωνική ένταξη  και επίλυση των προβλημάτων  των  συμβουλευόμενων γυναικών</a:t>
            </a:r>
          </a:p>
          <a:p>
            <a:pPr marL="342900" lvl="3" indent="-342900" eaLnBrk="1" hangingPunct="1">
              <a:buClr>
                <a:schemeClr val="folHlink"/>
              </a:buClr>
              <a:buSzPct val="90000"/>
              <a:buFont typeface="Wingdings" pitchFamily="-112" charset="2"/>
              <a:buChar char="n"/>
            </a:pPr>
            <a:r>
              <a:rPr lang="el-GR" sz="1800" dirty="0">
                <a:solidFill>
                  <a:schemeClr val="tx1"/>
                </a:solidFill>
              </a:rPr>
              <a:t>Κατανομή χρόνου με στόχο τη δικτύωσ</a:t>
            </a:r>
            <a:r>
              <a:rPr lang="el-GR" sz="1800" dirty="0"/>
              <a:t>η</a:t>
            </a:r>
            <a:endParaRPr lang="en-US" dirty="0"/>
          </a:p>
        </p:txBody>
      </p:sp>
    </p:spTree>
  </p:cSld>
  <p:clrMapOvr>
    <a:masterClrMapping/>
  </p:clrMapOvr>
  <mc:AlternateContent xmlns:mc="http://schemas.openxmlformats.org/markup-compatibility/2006">
    <mc:Choice xmlns:mp="http://schemas.microsoft.com/office/mac/powerpoint/2008/main" xmlns:mv="urn:schemas-microsoft-com:mac:vml" xmlns="" Requires="mp">
      <mp:transition>
        <mp:cube dir="u"/>
      </mp:transition>
    </mc:Choice>
    <mc:Fallback>
      <p:transition>
        <p:cover dir="u"/>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l-GR">
                <a:ea typeface="+mj-ea"/>
                <a:cs typeface="+mj-cs"/>
              </a:rPr>
              <a:t>Ενδεικτική Βιβλιογραφία</a:t>
            </a:r>
            <a:endParaRPr lang="en-US">
              <a:ea typeface="+mj-ea"/>
              <a:cs typeface="+mj-cs"/>
            </a:endParaRPr>
          </a:p>
        </p:txBody>
      </p:sp>
      <p:sp>
        <p:nvSpPr>
          <p:cNvPr id="98307" name="Content Placeholder 2"/>
          <p:cNvSpPr>
            <a:spLocks noGrp="1"/>
          </p:cNvSpPr>
          <p:nvPr>
            <p:ph idx="1"/>
          </p:nvPr>
        </p:nvSpPr>
        <p:spPr/>
        <p:txBody>
          <a:bodyPr/>
          <a:lstStyle/>
          <a:p>
            <a:pPr eaLnBrk="1" hangingPunct="1"/>
            <a:r>
              <a:rPr lang="en-US" sz="1600"/>
              <a:t>Chornesky, A. (2000). The dynamics of battering revisited. Affilia, 15(4), 480-501.</a:t>
            </a:r>
            <a:endParaRPr lang="en-GB" sz="1600"/>
          </a:p>
          <a:p>
            <a:pPr eaLnBrk="1" hangingPunct="1"/>
            <a:r>
              <a:rPr lang="en-US" sz="1600"/>
              <a:t>K</a:t>
            </a:r>
            <a:r>
              <a:rPr lang="el-GR" sz="1600"/>
              <a:t>έντρο Ερευνών για Θέματα Ισότητας (2003). </a:t>
            </a:r>
            <a:r>
              <a:rPr lang="el-GR" sz="1600" i="1"/>
              <a:t>Ενδο-οικογενειακή βία κατά των γυναικών: Πρώτη πανελλαδική επιδημιολογική έρευνα.</a:t>
            </a:r>
            <a:r>
              <a:rPr lang="el-GR" sz="1600"/>
              <a:t> Έκθεση του ΚΕΘΙ, Αθήνα. </a:t>
            </a:r>
          </a:p>
          <a:p>
            <a:pPr eaLnBrk="1" hangingPunct="1"/>
            <a:r>
              <a:rPr lang="en-US" sz="1600"/>
              <a:t>Krug, E. G., Dahlbergll, L.L., Mercy, G.A., Zwi, A.B., Losano, R. (2002). </a:t>
            </a:r>
            <a:r>
              <a:rPr lang="en-US" sz="1600" i="1"/>
              <a:t>World’s report on violence and health</a:t>
            </a:r>
            <a:r>
              <a:rPr lang="en-US" sz="1600"/>
              <a:t>. Geneva: WHO.</a:t>
            </a:r>
            <a:endParaRPr lang="en-GB" sz="1600"/>
          </a:p>
          <a:p>
            <a:pPr eaLnBrk="1" hangingPunct="1"/>
            <a:r>
              <a:rPr lang="en-GB" sz="1600"/>
              <a:t>Worell, J. &amp; Remer, P. (2003). Feminist Perspectives in therapy (2</a:t>
            </a:r>
            <a:r>
              <a:rPr lang="en-GB" sz="1600" baseline="30000"/>
              <a:t>nd</a:t>
            </a:r>
            <a:r>
              <a:rPr lang="en-GB" sz="1600"/>
              <a:t> Ed). Hoboken, New Jersey: Wiley</a:t>
            </a:r>
            <a:endParaRPr lang="el-GR" sz="1600"/>
          </a:p>
          <a:p>
            <a:pPr eaLnBrk="1" hangingPunct="1"/>
            <a:r>
              <a:rPr lang="el-GR" sz="1600"/>
              <a:t>Ουόκερ, Λ. (1989). </a:t>
            </a:r>
            <a:r>
              <a:rPr lang="el-GR" sz="1600" i="1"/>
              <a:t>Η κακοποιημένη γυναίκα</a:t>
            </a:r>
            <a:r>
              <a:rPr lang="el-GR" sz="1600"/>
              <a:t> (Μτφρ. Τ. Ανθουλιάς). Αθήνα: Ελληνικά γράμματα (Πρωτότυπη έκδοση εξεδόθη 1979).</a:t>
            </a:r>
            <a:endParaRPr lang="en-GB" sz="1600"/>
          </a:p>
          <a:p>
            <a:pPr eaLnBrk="1" hangingPunct="1"/>
            <a:r>
              <a:rPr lang="el-GR" sz="1600"/>
              <a:t>Τατά –Αρσέλ, Λ. , Ζορμπά, Ε., Σούλη, Ι., Τόπα, Μ. (2011). </a:t>
            </a:r>
            <a:r>
              <a:rPr lang="el-GR" sz="1600" i="1"/>
              <a:t>Βία κατά των γυναικών:Οδηγός παροχής των συμβουλευτικών υπηρεσιών και λειτουργίας των υποστηρικτικών δομών.</a:t>
            </a:r>
            <a:r>
              <a:rPr lang="el-GR" sz="1600"/>
              <a:t> Αθήνα: ΓΓΙ &amp; ΕΣΠΑ</a:t>
            </a:r>
            <a:endParaRPr lang="en-GB" sz="1600"/>
          </a:p>
          <a:p>
            <a:pPr eaLnBrk="1" hangingPunct="1"/>
            <a:r>
              <a:rPr lang="el-GR" sz="1600"/>
              <a:t>Χαρίτου-Φατούρου, Μ, &amp; Αρσελ-Τατά, Λ. (Επιμ. Εκδ) (2010). </a:t>
            </a:r>
            <a:r>
              <a:rPr lang="el-GR" sz="1600" i="1"/>
              <a:t>Καταργώντας τα εμπόδια: Συμβουλευτική και ενδυνάμωση γυναικών</a:t>
            </a:r>
            <a:r>
              <a:rPr lang="el-GR" sz="1600"/>
              <a:t>. Αθήνα: Ελληνικά Γράμματα.</a:t>
            </a:r>
            <a:endParaRPr lang="en-GB" sz="1600"/>
          </a:p>
          <a:p>
            <a:pPr eaLnBrk="1" hangingPunct="1"/>
            <a:endParaRPr lang="en-GB" sz="1600"/>
          </a:p>
          <a:p>
            <a:pPr eaLnBrk="1" hangingPunct="1"/>
            <a:endParaRPr lang="en-US"/>
          </a:p>
        </p:txBody>
      </p:sp>
    </p:spTree>
  </p:cSld>
  <p:clrMapOvr>
    <a:masterClrMapping/>
  </p:clrMapOvr>
  <p:transition>
    <p:cover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320040"/>
            <a:ext cx="7239000" cy="2499360"/>
          </a:xfrm>
        </p:spPr>
        <p:txBody>
          <a:bodyPr/>
          <a:lstStyle/>
          <a:p>
            <a:pPr eaLnBrk="1" fontAlgn="auto" hangingPunct="1">
              <a:spcAft>
                <a:spcPts val="0"/>
              </a:spcAft>
              <a:defRPr/>
            </a:pPr>
            <a:r>
              <a:rPr lang="el-GR" sz="4000" dirty="0" smtClean="0">
                <a:ea typeface="+mj-ea"/>
                <a:cs typeface="+mj-cs"/>
              </a:rPr>
              <a:t>Ποια είναι τα είδη της βίας;</a:t>
            </a:r>
            <a:r>
              <a:rPr lang="en-US" sz="4000" dirty="0" smtClean="0">
                <a:ea typeface="+mj-ea"/>
                <a:cs typeface="+mj-cs"/>
              </a:rPr>
              <a:t/>
            </a:r>
            <a:br>
              <a:rPr lang="en-US" sz="4000" dirty="0" smtClean="0">
                <a:ea typeface="+mj-ea"/>
                <a:cs typeface="+mj-cs"/>
              </a:rPr>
            </a:br>
            <a:endParaRPr lang="en-US" dirty="0">
              <a:ea typeface="+mj-ea"/>
              <a:cs typeface="+mj-cs"/>
            </a:endParaRPr>
          </a:p>
        </p:txBody>
      </p:sp>
      <p:sp>
        <p:nvSpPr>
          <p:cNvPr id="24579" name="Rectangle 3"/>
          <p:cNvSpPr>
            <a:spLocks noGrp="1" noChangeArrowheads="1"/>
          </p:cNvSpPr>
          <p:nvPr>
            <p:ph idx="1"/>
          </p:nvPr>
        </p:nvSpPr>
        <p:spPr>
          <a:xfrm>
            <a:off x="-3175" y="3276600"/>
            <a:ext cx="7386638" cy="2344738"/>
          </a:xfrm>
        </p:spPr>
        <p:txBody>
          <a:bodyPr/>
          <a:lstStyle/>
          <a:p>
            <a:pPr eaLnBrk="1" hangingPunct="1"/>
            <a:endParaRPr lang="en-US" sz="3600"/>
          </a:p>
        </p:txBody>
      </p:sp>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l-GR">
                <a:ea typeface="+mj-ea"/>
                <a:cs typeface="+mj-cs"/>
              </a:rPr>
              <a:t>Ταινία εδώ</a:t>
            </a:r>
            <a:endParaRPr lang="en-US">
              <a:ea typeface="+mj-ea"/>
              <a:cs typeface="+mj-cs"/>
            </a:endParaRPr>
          </a:p>
        </p:txBody>
      </p:sp>
      <p:sp>
        <p:nvSpPr>
          <p:cNvPr id="26627" name="Content Placeholder 2"/>
          <p:cNvSpPr>
            <a:spLocks noGrp="1"/>
          </p:cNvSpPr>
          <p:nvPr>
            <p:ph idx="1"/>
          </p:nvPr>
        </p:nvSpPr>
        <p:spPr/>
        <p:txBody>
          <a:bodyPr/>
          <a:lstStyle/>
          <a:p>
            <a:pPr eaLnBrk="1" hangingPunct="1"/>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50825" y="476250"/>
            <a:ext cx="7477125" cy="1143000"/>
          </a:xfrm>
        </p:spPr>
        <p:txBody>
          <a:bodyPr/>
          <a:lstStyle/>
          <a:p>
            <a:pPr eaLnBrk="1" fontAlgn="auto" hangingPunct="1">
              <a:spcAft>
                <a:spcPts val="0"/>
              </a:spcAft>
              <a:defRPr/>
            </a:pPr>
            <a:r>
              <a:rPr lang="el-GR">
                <a:ea typeface="+mj-ea"/>
                <a:cs typeface="+mj-cs"/>
              </a:rPr>
              <a:t>Βία</a:t>
            </a:r>
            <a:endParaRPr lang="en-US">
              <a:ea typeface="+mj-ea"/>
              <a:cs typeface="+mj-cs"/>
            </a:endParaRPr>
          </a:p>
        </p:txBody>
      </p:sp>
      <p:sp>
        <p:nvSpPr>
          <p:cNvPr id="27651" name="Rectangle 3"/>
          <p:cNvSpPr>
            <a:spLocks noGrp="1" noChangeArrowheads="1"/>
          </p:cNvSpPr>
          <p:nvPr>
            <p:ph idx="1"/>
          </p:nvPr>
        </p:nvSpPr>
        <p:spPr/>
        <p:txBody>
          <a:bodyPr/>
          <a:lstStyle/>
          <a:p>
            <a:pPr eaLnBrk="1" hangingPunct="1">
              <a:lnSpc>
                <a:spcPct val="80000"/>
              </a:lnSpc>
            </a:pPr>
            <a:r>
              <a:rPr lang="el-GR" sz="2800"/>
              <a:t>Συμπεριλαμβάνει οποιεσδήποτε συμπεριφορές (σωματικές, σεξουαλικές, ή ψυχολογικές-κοινωνικές), απειλές για πράξεις, εξαναγκασμούς, ή αμφιλεγόμενη στέρηση της ελευθερίας </a:t>
            </a:r>
          </a:p>
          <a:p>
            <a:pPr eaLnBrk="1" hangingPunct="1">
              <a:lnSpc>
                <a:spcPct val="80000"/>
              </a:lnSpc>
            </a:pPr>
            <a:r>
              <a:rPr lang="el-GR" sz="2800"/>
              <a:t>Αποσκοπεί στην βλάβη ή στον πόνο </a:t>
            </a:r>
          </a:p>
          <a:p>
            <a:pPr eaLnBrk="1" hangingPunct="1">
              <a:lnSpc>
                <a:spcPct val="80000"/>
              </a:lnSpc>
            </a:pPr>
            <a:r>
              <a:rPr lang="el-GR" sz="2800"/>
              <a:t>Συμβαίνει στο δημόσιο ή στον ιδιωτικό χώρο</a:t>
            </a:r>
          </a:p>
          <a:p>
            <a:pPr eaLnBrk="1" hangingPunct="1">
              <a:lnSpc>
                <a:spcPct val="80000"/>
              </a:lnSpc>
            </a:pPr>
            <a:r>
              <a:rPr lang="el-GR" sz="2800"/>
              <a:t>Πρόθεση αρνητική-συνειδητή </a:t>
            </a:r>
          </a:p>
          <a:p>
            <a:pPr eaLnBrk="1" hangingPunct="1">
              <a:lnSpc>
                <a:spcPct val="80000"/>
              </a:lnSpc>
            </a:pPr>
            <a:r>
              <a:rPr lang="el-GR" sz="2800"/>
              <a:t>Συστηματική </a:t>
            </a:r>
          </a:p>
          <a:p>
            <a:pPr eaLnBrk="1" hangingPunct="1">
              <a:lnSpc>
                <a:spcPct val="80000"/>
              </a:lnSpc>
            </a:pPr>
            <a:r>
              <a:rPr lang="el-GR" sz="2800"/>
              <a:t>Καθυπόταξη, επιβολή, εξαναγκασμό, </a:t>
            </a:r>
          </a:p>
          <a:p>
            <a:pPr eaLnBrk="1" hangingPunct="1">
              <a:lnSpc>
                <a:spcPct val="80000"/>
              </a:lnSpc>
            </a:pPr>
            <a:r>
              <a:rPr lang="el-GR" sz="2800"/>
              <a:t>Χειραγώγηση-έλεγχο του ατόμου</a:t>
            </a:r>
          </a:p>
        </p:txBody>
      </p:sp>
    </p:spTree>
  </p:cSld>
  <p:clrMapOvr>
    <a:masterClrMapping/>
  </p:clrMapOvr>
  <p:transition>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l-GR">
                <a:solidFill>
                  <a:schemeClr val="tx1"/>
                </a:solidFill>
                <a:ea typeface="+mj-ea"/>
                <a:cs typeface="+mj-cs"/>
              </a:rPr>
              <a:t>Βία έχει Πολλές Μορφές / Είδη</a:t>
            </a:r>
            <a:endParaRPr lang="en-US">
              <a:solidFill>
                <a:schemeClr val="tx1"/>
              </a:solidFill>
              <a:ea typeface="+mj-ea"/>
              <a:cs typeface="+mj-cs"/>
            </a:endParaRPr>
          </a:p>
        </p:txBody>
      </p:sp>
      <p:sp>
        <p:nvSpPr>
          <p:cNvPr id="29699" name="Rectangle 3"/>
          <p:cNvSpPr>
            <a:spLocks noGrp="1" noChangeArrowheads="1"/>
          </p:cNvSpPr>
          <p:nvPr>
            <p:ph idx="1"/>
          </p:nvPr>
        </p:nvSpPr>
        <p:spPr/>
        <p:txBody>
          <a:bodyPr/>
          <a:lstStyle/>
          <a:p>
            <a:pPr eaLnBrk="1" hangingPunct="1">
              <a:lnSpc>
                <a:spcPct val="80000"/>
              </a:lnSpc>
            </a:pPr>
            <a:r>
              <a:rPr lang="el-GR" sz="2400" dirty="0"/>
              <a:t>Βία στις στενές ερωτικές σχέσεις/ενδοοικογενειακή βία</a:t>
            </a:r>
          </a:p>
          <a:p>
            <a:pPr eaLnBrk="1" hangingPunct="1">
              <a:lnSpc>
                <a:spcPct val="80000"/>
              </a:lnSpc>
            </a:pPr>
            <a:r>
              <a:rPr lang="el-GR" sz="2400" dirty="0"/>
              <a:t>Βιασμός</a:t>
            </a:r>
          </a:p>
          <a:p>
            <a:pPr eaLnBrk="1" hangingPunct="1">
              <a:lnSpc>
                <a:spcPct val="80000"/>
              </a:lnSpc>
            </a:pPr>
            <a:r>
              <a:rPr lang="el-GR" sz="2400" dirty="0"/>
              <a:t>Παιδική σεξουαλική κακοποίηση</a:t>
            </a:r>
          </a:p>
          <a:p>
            <a:pPr eaLnBrk="1" hangingPunct="1">
              <a:lnSpc>
                <a:spcPct val="80000"/>
              </a:lnSpc>
            </a:pPr>
            <a:r>
              <a:rPr lang="el-GR" sz="2400" dirty="0"/>
              <a:t>Σεξουαλική παρενόχληση</a:t>
            </a:r>
          </a:p>
          <a:p>
            <a:pPr eaLnBrk="1" hangingPunct="1">
              <a:lnSpc>
                <a:spcPct val="80000"/>
              </a:lnSpc>
            </a:pPr>
            <a:r>
              <a:rPr lang="el-GR" sz="2400" dirty="0"/>
              <a:t>Πορνεία/εμπόριο γυναικών με σκοπό τη σεξουαλική εκμετάλλευση</a:t>
            </a:r>
          </a:p>
          <a:p>
            <a:pPr eaLnBrk="1" hangingPunct="1">
              <a:lnSpc>
                <a:spcPct val="80000"/>
              </a:lnSpc>
            </a:pPr>
            <a:r>
              <a:rPr lang="el-GR" sz="2400" dirty="0"/>
              <a:t>Συστηματική σεξουαλική </a:t>
            </a:r>
            <a:r>
              <a:rPr lang="el-GR" sz="2400" dirty="0" smtClean="0"/>
              <a:t>παρακολούθηση</a:t>
            </a:r>
            <a:r>
              <a:rPr lang="el-GR" sz="2400" dirty="0"/>
              <a:t>(</a:t>
            </a:r>
            <a:r>
              <a:rPr lang="en-US" sz="2400" dirty="0"/>
              <a:t>stalking</a:t>
            </a:r>
            <a:r>
              <a:rPr lang="el-GR" sz="2400" dirty="0"/>
              <a:t>),</a:t>
            </a:r>
          </a:p>
          <a:p>
            <a:pPr eaLnBrk="1" hangingPunct="1">
              <a:lnSpc>
                <a:spcPct val="80000"/>
              </a:lnSpc>
            </a:pPr>
            <a:r>
              <a:rPr lang="el-GR" sz="2400" dirty="0"/>
              <a:t>Ακρωτηριασμός των γεννητικών οργάνων, </a:t>
            </a:r>
          </a:p>
          <a:p>
            <a:pPr eaLnBrk="1" hangingPunct="1">
              <a:lnSpc>
                <a:spcPct val="80000"/>
              </a:lnSpc>
            </a:pPr>
            <a:r>
              <a:rPr lang="el-GR" sz="2400" dirty="0"/>
              <a:t>Οι συμφωνίες σύναξης γάμων με παιδιά-νύφες,</a:t>
            </a:r>
          </a:p>
          <a:p>
            <a:pPr eaLnBrk="1" hangingPunct="1">
              <a:lnSpc>
                <a:spcPct val="80000"/>
              </a:lnSpc>
            </a:pPr>
            <a:r>
              <a:rPr lang="en-US" sz="2400" dirty="0"/>
              <a:t>Sati</a:t>
            </a:r>
            <a:r>
              <a:rPr lang="el-GR" sz="2400" dirty="0"/>
              <a:t> (οι χήρες στην πυρά), </a:t>
            </a:r>
            <a:r>
              <a:rPr lang="en-US" sz="2400" dirty="0"/>
              <a:t>E</a:t>
            </a:r>
            <a:r>
              <a:rPr lang="el-GR" sz="2400" dirty="0"/>
              <a:t>γκλήματα τιμής (π.χ. </a:t>
            </a:r>
            <a:r>
              <a:rPr lang="en-US" sz="2400" dirty="0" err="1"/>
              <a:t>DePorto</a:t>
            </a:r>
            <a:r>
              <a:rPr lang="el-GR" sz="2400" dirty="0"/>
              <a:t>, 2003, </a:t>
            </a:r>
            <a:r>
              <a:rPr lang="en-US" sz="2400" dirty="0"/>
              <a:t>Koss</a:t>
            </a:r>
            <a:r>
              <a:rPr lang="el-GR" sz="2400" dirty="0"/>
              <a:t>, &amp;</a:t>
            </a:r>
            <a:r>
              <a:rPr lang="en-US" sz="2400" dirty="0"/>
              <a:t>Hoffman</a:t>
            </a:r>
            <a:r>
              <a:rPr lang="el-GR" sz="2400" dirty="0"/>
              <a:t>, 2000). </a:t>
            </a:r>
            <a:endParaRPr lang="en-US" sz="2400" dirty="0"/>
          </a:p>
        </p:txBody>
      </p:sp>
    </p:spTree>
  </p:cSld>
  <p:clrMapOvr>
    <a:masterClrMapping/>
  </p:clrMapOvr>
  <p:transition>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Opulent.thmx</Template>
  <TotalTime>1989</TotalTime>
  <Words>3199</Words>
  <Application>Microsoft Macintosh PowerPoint</Application>
  <PresentationFormat>On-screen Show (4:3)</PresentationFormat>
  <Paragraphs>408</Paragraphs>
  <Slides>55</Slides>
  <Notes>26</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Opulent</vt:lpstr>
      <vt:lpstr> Φεμινιστικη θεωρηση εμφυλησ βιασ</vt:lpstr>
      <vt:lpstr>Τι είναι η έμφυλη βία;</vt:lpstr>
      <vt:lpstr>Προσδιορίζοντας την..</vt:lpstr>
      <vt:lpstr>Επιδημιολογικά δεδομένα</vt:lpstr>
      <vt:lpstr>Επιδημιολογικά συνέχεια</vt:lpstr>
      <vt:lpstr>Ποια είναι τα είδη της βίας; </vt:lpstr>
      <vt:lpstr>Ταινία εδώ</vt:lpstr>
      <vt:lpstr>Βία</vt:lpstr>
      <vt:lpstr>Βία έχει Πολλές Μορφές / Είδη</vt:lpstr>
      <vt:lpstr>Σωματική βία </vt:lpstr>
      <vt:lpstr>Σεξουαλική βία  </vt:lpstr>
      <vt:lpstr>Ψυχολογική βία </vt:lpstr>
      <vt:lpstr>Κοινωνική βία </vt:lpstr>
      <vt:lpstr>Μια γυναίκα μας ρωτάει:</vt:lpstr>
      <vt:lpstr>Τι είναι ο βιασμός; </vt:lpstr>
      <vt:lpstr>Βιασμός</vt:lpstr>
      <vt:lpstr>Μια νεαρή γυναίκα αφηγείται: </vt:lpstr>
      <vt:lpstr>Τι είναι η σεξουαλική παρενόχληση;</vt:lpstr>
      <vt:lpstr>Ψυχολογικός ορισμός</vt:lpstr>
      <vt:lpstr>Νομικός ορισμός</vt:lpstr>
      <vt:lpstr>Συμπεράσματα</vt:lpstr>
      <vt:lpstr>Slide 22</vt:lpstr>
      <vt:lpstr>Πολυπλοκότητα τηςβίας</vt:lpstr>
      <vt:lpstr>Οικονομικοί και κοινωνικοί παράγοντες </vt:lpstr>
      <vt:lpstr>Κοινωνικές και πολιτισμικές πρακτικές </vt:lpstr>
      <vt:lpstr>Κοινωνική αποδοχή της βίας</vt:lpstr>
      <vt:lpstr>Κοινωνική επικύρωση της βίας </vt:lpstr>
      <vt:lpstr>Κατανόηση της βίας </vt:lpstr>
      <vt:lpstr>Φεμινιστικές αρχές </vt:lpstr>
      <vt:lpstr>Ψυχολογικές προοπτικές</vt:lpstr>
      <vt:lpstr>Διεπιστημονική Συνεργασία</vt:lpstr>
      <vt:lpstr>Στάσηκαι ρόλος της συμβούλου</vt:lpstr>
      <vt:lpstr>Φεμινιστικέςαρχές στη συμβουλευτική</vt:lpstr>
      <vt:lpstr>Η σύμβουλος ελέγχειτη στάση της!</vt:lpstr>
      <vt:lpstr>Η σύμβουλος ελέγχειτη στάση της!</vt:lpstr>
      <vt:lpstr>Ατομική Συμβουλευτική: Γενικοί στόχοι</vt:lpstr>
      <vt:lpstr>Ατομική Συμβουλευτική Γενικοί σκοποί</vt:lpstr>
      <vt:lpstr>Ατομική Συμβουλευτική Φάση Α: Στόχοι (1-2 συνεδρία)</vt:lpstr>
      <vt:lpstr>Ατομική Συμβουλευτική Φάση Α: Στόχοι (1η-2η συνεδρία)</vt:lpstr>
      <vt:lpstr>Ατομική Συμβουλευτική: Β Φάση: Συμβουλευτική (3η-9η συνεδρία) </vt:lpstr>
      <vt:lpstr>Ατομική Συμβουλευτική: Β Φάση: Συμβουλευτική (3η-9η συνεδρία)  </vt:lpstr>
      <vt:lpstr>Ατομική Συμβουλευτική: Β Φάση: Συμβουλευτική (3η-9η συνεδρία) </vt:lpstr>
      <vt:lpstr>Ατομική Συμβουλευτική: Β Φάση: Συμβουλευτική (3η-9η συνεδρία) </vt:lpstr>
      <vt:lpstr>Ατομική Συμβουλευτική: Β Φάση: Συμβουλευτική (3η-9η συνεδρία) </vt:lpstr>
      <vt:lpstr>Ατομική Συμβουλευτική: Β Φάση: Συμβουλευτική (3η-9η συνεδρία) </vt:lpstr>
      <vt:lpstr>Ατομική Συμβουλευτική: Β Φάση: Συμβουλευτική (3η-9η συνεδρία)   </vt:lpstr>
      <vt:lpstr>Ατομική Συμβουλευτική: Β Φάση: Συμβουλευτική (3η-9η συνεδρία) </vt:lpstr>
      <vt:lpstr>Ατομική Συμβουλευτική: Β Φάση: Συμβουλευτική (3η-9η συνεδρία) </vt:lpstr>
      <vt:lpstr>Ατομική Συμβουλευτική: Γ’ φάση  Κλείσιμο συνεδριών (8η-10η συνεδρία) </vt:lpstr>
      <vt:lpstr>Ερωτήσειςαξιολόγησηςβίας (π.χ. Λ. Τατά – Αρσέλ, 2008; Davies, G. Lyon, E., &amp;Monti-Katania, D.1998). </vt:lpstr>
      <vt:lpstr>Ερωτήσειςαξιολόγησης βίας (π.χ. Λ. Τατά – Αρσέλ, 2008; Davies, G. Lyon, E., &amp;Monti-Katania, D.1998)</vt:lpstr>
      <vt:lpstr>Ερωτήσεις αξιολόγησης βίας (π.χ. Λ. Τατά – Αρσέλ, 2008; Davies, G. Lyon, E., &amp;Monti-Katania, D.1998)</vt:lpstr>
      <vt:lpstr>Μοντέλο παρέμβασης</vt:lpstr>
      <vt:lpstr>Διασύνδεση και συνηγορία υπέρ των γυναικών</vt:lpstr>
      <vt:lpstr>Ενδεικτική Βιβλιογραφία</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GeorgeK</cp:lastModifiedBy>
  <cp:revision>226</cp:revision>
  <dcterms:created xsi:type="dcterms:W3CDTF">2013-06-25T15:09:54Z</dcterms:created>
  <dcterms:modified xsi:type="dcterms:W3CDTF">2013-07-07T18:15:47Z</dcterms:modified>
</cp:coreProperties>
</file>